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8"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3" d="100"/>
          <a:sy n="83" d="100"/>
        </p:scale>
        <p:origin x="108" y="6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jpeg>
</file>

<file path=ppt/media/image11.jpeg>
</file>

<file path=ppt/media/image2.jpeg>
</file>

<file path=ppt/media/image3.png>
</file>

<file path=ppt/media/image4.jpe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4ABF8-ACC5-4B79-973D-7173F86447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6105AA5-D726-440B-98F7-2EA20AF5E3C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3F0D82C-573E-48AE-9C18-D48514877972}"/>
              </a:ext>
            </a:extLst>
          </p:cNvPr>
          <p:cNvSpPr>
            <a:spLocks noGrp="1"/>
          </p:cNvSpPr>
          <p:nvPr>
            <p:ph type="dt" sz="half" idx="10"/>
          </p:nvPr>
        </p:nvSpPr>
        <p:spPr/>
        <p:txBody>
          <a:bodyPr/>
          <a:lstStyle/>
          <a:p>
            <a:fld id="{5DE55BE6-4EF5-4395-8321-69A37248714F}" type="datetimeFigureOut">
              <a:rPr lang="en-US" smtClean="0"/>
              <a:t>4/27/2020</a:t>
            </a:fld>
            <a:endParaRPr lang="en-US"/>
          </a:p>
        </p:txBody>
      </p:sp>
      <p:sp>
        <p:nvSpPr>
          <p:cNvPr id="5" name="Footer Placeholder 4">
            <a:extLst>
              <a:ext uri="{FF2B5EF4-FFF2-40B4-BE49-F238E27FC236}">
                <a16:creationId xmlns:a16="http://schemas.microsoft.com/office/drawing/2014/main" id="{C89DC830-772B-40C7-8E90-F62955B261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1BB069-95E5-455A-85B6-4D146022CD03}"/>
              </a:ext>
            </a:extLst>
          </p:cNvPr>
          <p:cNvSpPr>
            <a:spLocks noGrp="1"/>
          </p:cNvSpPr>
          <p:nvPr>
            <p:ph type="sldNum" sz="quarter" idx="12"/>
          </p:nvPr>
        </p:nvSpPr>
        <p:spPr/>
        <p:txBody>
          <a:bodyPr/>
          <a:lstStyle/>
          <a:p>
            <a:fld id="{09378837-C103-4DAD-9D72-E4814D5A1E46}" type="slidenum">
              <a:rPr lang="en-US" smtClean="0"/>
              <a:t>‹#›</a:t>
            </a:fld>
            <a:endParaRPr lang="en-US"/>
          </a:p>
        </p:txBody>
      </p:sp>
    </p:spTree>
    <p:extLst>
      <p:ext uri="{BB962C8B-B14F-4D97-AF65-F5344CB8AC3E}">
        <p14:creationId xmlns:p14="http://schemas.microsoft.com/office/powerpoint/2010/main" val="32139263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37A9F-9A8E-4393-B430-248524AC2BF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F46D4CD-0AC9-4600-9727-7CC889D2354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E89466-6607-4E23-84D0-1E323A5B8F8C}"/>
              </a:ext>
            </a:extLst>
          </p:cNvPr>
          <p:cNvSpPr>
            <a:spLocks noGrp="1"/>
          </p:cNvSpPr>
          <p:nvPr>
            <p:ph type="dt" sz="half" idx="10"/>
          </p:nvPr>
        </p:nvSpPr>
        <p:spPr/>
        <p:txBody>
          <a:bodyPr/>
          <a:lstStyle/>
          <a:p>
            <a:fld id="{5DE55BE6-4EF5-4395-8321-69A37248714F}" type="datetimeFigureOut">
              <a:rPr lang="en-US" smtClean="0"/>
              <a:t>4/27/2020</a:t>
            </a:fld>
            <a:endParaRPr lang="en-US"/>
          </a:p>
        </p:txBody>
      </p:sp>
      <p:sp>
        <p:nvSpPr>
          <p:cNvPr id="5" name="Footer Placeholder 4">
            <a:extLst>
              <a:ext uri="{FF2B5EF4-FFF2-40B4-BE49-F238E27FC236}">
                <a16:creationId xmlns:a16="http://schemas.microsoft.com/office/drawing/2014/main" id="{1F493C45-6197-4A9B-A7E7-E460743799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3FE95A-14AC-48FF-969B-E5446490A1F4}"/>
              </a:ext>
            </a:extLst>
          </p:cNvPr>
          <p:cNvSpPr>
            <a:spLocks noGrp="1"/>
          </p:cNvSpPr>
          <p:nvPr>
            <p:ph type="sldNum" sz="quarter" idx="12"/>
          </p:nvPr>
        </p:nvSpPr>
        <p:spPr/>
        <p:txBody>
          <a:bodyPr/>
          <a:lstStyle/>
          <a:p>
            <a:fld id="{09378837-C103-4DAD-9D72-E4814D5A1E46}" type="slidenum">
              <a:rPr lang="en-US" smtClean="0"/>
              <a:t>‹#›</a:t>
            </a:fld>
            <a:endParaRPr lang="en-US"/>
          </a:p>
        </p:txBody>
      </p:sp>
    </p:spTree>
    <p:extLst>
      <p:ext uri="{BB962C8B-B14F-4D97-AF65-F5344CB8AC3E}">
        <p14:creationId xmlns:p14="http://schemas.microsoft.com/office/powerpoint/2010/main" val="38439888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86FBFF7-B458-47C5-985A-2131F1A53DB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B173985-F138-4EB6-A72B-C11956F9C31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34D08C-185C-4231-AFB5-5DC6B4D64B61}"/>
              </a:ext>
            </a:extLst>
          </p:cNvPr>
          <p:cNvSpPr>
            <a:spLocks noGrp="1"/>
          </p:cNvSpPr>
          <p:nvPr>
            <p:ph type="dt" sz="half" idx="10"/>
          </p:nvPr>
        </p:nvSpPr>
        <p:spPr/>
        <p:txBody>
          <a:bodyPr/>
          <a:lstStyle/>
          <a:p>
            <a:fld id="{5DE55BE6-4EF5-4395-8321-69A37248714F}" type="datetimeFigureOut">
              <a:rPr lang="en-US" smtClean="0"/>
              <a:t>4/27/2020</a:t>
            </a:fld>
            <a:endParaRPr lang="en-US"/>
          </a:p>
        </p:txBody>
      </p:sp>
      <p:sp>
        <p:nvSpPr>
          <p:cNvPr id="5" name="Footer Placeholder 4">
            <a:extLst>
              <a:ext uri="{FF2B5EF4-FFF2-40B4-BE49-F238E27FC236}">
                <a16:creationId xmlns:a16="http://schemas.microsoft.com/office/drawing/2014/main" id="{FA47DBF2-8675-4EFC-B645-97F3C60B3F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FD9E26-1E9F-4598-9E03-A4F91E3BBAAD}"/>
              </a:ext>
            </a:extLst>
          </p:cNvPr>
          <p:cNvSpPr>
            <a:spLocks noGrp="1"/>
          </p:cNvSpPr>
          <p:nvPr>
            <p:ph type="sldNum" sz="quarter" idx="12"/>
          </p:nvPr>
        </p:nvSpPr>
        <p:spPr/>
        <p:txBody>
          <a:bodyPr/>
          <a:lstStyle/>
          <a:p>
            <a:fld id="{09378837-C103-4DAD-9D72-E4814D5A1E46}" type="slidenum">
              <a:rPr lang="en-US" smtClean="0"/>
              <a:t>‹#›</a:t>
            </a:fld>
            <a:endParaRPr lang="en-US"/>
          </a:p>
        </p:txBody>
      </p:sp>
    </p:spTree>
    <p:extLst>
      <p:ext uri="{BB962C8B-B14F-4D97-AF65-F5344CB8AC3E}">
        <p14:creationId xmlns:p14="http://schemas.microsoft.com/office/powerpoint/2010/main" val="2929323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2AA15-EB7C-47B4-BB5C-B8902B8808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0B3C7BC-B2E3-421A-B5E3-B95D9CE502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1BDDD7-CA52-4463-A1B5-60B1A80EBC42}"/>
              </a:ext>
            </a:extLst>
          </p:cNvPr>
          <p:cNvSpPr>
            <a:spLocks noGrp="1"/>
          </p:cNvSpPr>
          <p:nvPr>
            <p:ph type="dt" sz="half" idx="10"/>
          </p:nvPr>
        </p:nvSpPr>
        <p:spPr/>
        <p:txBody>
          <a:bodyPr/>
          <a:lstStyle/>
          <a:p>
            <a:fld id="{5DE55BE6-4EF5-4395-8321-69A37248714F}" type="datetimeFigureOut">
              <a:rPr lang="en-US" smtClean="0"/>
              <a:t>4/27/2020</a:t>
            </a:fld>
            <a:endParaRPr lang="en-US"/>
          </a:p>
        </p:txBody>
      </p:sp>
      <p:sp>
        <p:nvSpPr>
          <p:cNvPr id="5" name="Footer Placeholder 4">
            <a:extLst>
              <a:ext uri="{FF2B5EF4-FFF2-40B4-BE49-F238E27FC236}">
                <a16:creationId xmlns:a16="http://schemas.microsoft.com/office/drawing/2014/main" id="{7D7A4EFE-6A3D-4447-9B90-DC56B14B1D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11AB97-0000-4F87-8C3E-05BEB522B501}"/>
              </a:ext>
            </a:extLst>
          </p:cNvPr>
          <p:cNvSpPr>
            <a:spLocks noGrp="1"/>
          </p:cNvSpPr>
          <p:nvPr>
            <p:ph type="sldNum" sz="quarter" idx="12"/>
          </p:nvPr>
        </p:nvSpPr>
        <p:spPr/>
        <p:txBody>
          <a:bodyPr/>
          <a:lstStyle/>
          <a:p>
            <a:fld id="{09378837-C103-4DAD-9D72-E4814D5A1E46}" type="slidenum">
              <a:rPr lang="en-US" smtClean="0"/>
              <a:t>‹#›</a:t>
            </a:fld>
            <a:endParaRPr lang="en-US"/>
          </a:p>
        </p:txBody>
      </p:sp>
    </p:spTree>
    <p:extLst>
      <p:ext uri="{BB962C8B-B14F-4D97-AF65-F5344CB8AC3E}">
        <p14:creationId xmlns:p14="http://schemas.microsoft.com/office/powerpoint/2010/main" val="5586501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1FAC2-3676-4BB2-BFD9-07559ED3F36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0CDF20C-1631-4ECB-9443-9746C0C44C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05ED397-B142-4876-A299-AA016D3AAF3B}"/>
              </a:ext>
            </a:extLst>
          </p:cNvPr>
          <p:cNvSpPr>
            <a:spLocks noGrp="1"/>
          </p:cNvSpPr>
          <p:nvPr>
            <p:ph type="dt" sz="half" idx="10"/>
          </p:nvPr>
        </p:nvSpPr>
        <p:spPr/>
        <p:txBody>
          <a:bodyPr/>
          <a:lstStyle/>
          <a:p>
            <a:fld id="{5DE55BE6-4EF5-4395-8321-69A37248714F}" type="datetimeFigureOut">
              <a:rPr lang="en-US" smtClean="0"/>
              <a:t>4/27/2020</a:t>
            </a:fld>
            <a:endParaRPr lang="en-US"/>
          </a:p>
        </p:txBody>
      </p:sp>
      <p:sp>
        <p:nvSpPr>
          <p:cNvPr id="5" name="Footer Placeholder 4">
            <a:extLst>
              <a:ext uri="{FF2B5EF4-FFF2-40B4-BE49-F238E27FC236}">
                <a16:creationId xmlns:a16="http://schemas.microsoft.com/office/drawing/2014/main" id="{1F0D4863-DE17-4E7C-A7F7-BCF0B63746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D639F9-4DA6-4223-BF9F-EAE041639121}"/>
              </a:ext>
            </a:extLst>
          </p:cNvPr>
          <p:cNvSpPr>
            <a:spLocks noGrp="1"/>
          </p:cNvSpPr>
          <p:nvPr>
            <p:ph type="sldNum" sz="quarter" idx="12"/>
          </p:nvPr>
        </p:nvSpPr>
        <p:spPr/>
        <p:txBody>
          <a:bodyPr/>
          <a:lstStyle/>
          <a:p>
            <a:fld id="{09378837-C103-4DAD-9D72-E4814D5A1E46}" type="slidenum">
              <a:rPr lang="en-US" smtClean="0"/>
              <a:t>‹#›</a:t>
            </a:fld>
            <a:endParaRPr lang="en-US"/>
          </a:p>
        </p:txBody>
      </p:sp>
    </p:spTree>
    <p:extLst>
      <p:ext uri="{BB962C8B-B14F-4D97-AF65-F5344CB8AC3E}">
        <p14:creationId xmlns:p14="http://schemas.microsoft.com/office/powerpoint/2010/main" val="9815908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65B25-F8B2-479E-A6D4-F3CFBA97878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4108FA-0AB7-433D-AD2A-F913148E7BF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0409B2-553C-4F9C-B2B1-B091F904575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DF3CDE4-8E67-4567-83B0-E7AA3B6E4521}"/>
              </a:ext>
            </a:extLst>
          </p:cNvPr>
          <p:cNvSpPr>
            <a:spLocks noGrp="1"/>
          </p:cNvSpPr>
          <p:nvPr>
            <p:ph type="dt" sz="half" idx="10"/>
          </p:nvPr>
        </p:nvSpPr>
        <p:spPr/>
        <p:txBody>
          <a:bodyPr/>
          <a:lstStyle/>
          <a:p>
            <a:fld id="{5DE55BE6-4EF5-4395-8321-69A37248714F}" type="datetimeFigureOut">
              <a:rPr lang="en-US" smtClean="0"/>
              <a:t>4/27/2020</a:t>
            </a:fld>
            <a:endParaRPr lang="en-US"/>
          </a:p>
        </p:txBody>
      </p:sp>
      <p:sp>
        <p:nvSpPr>
          <p:cNvPr id="6" name="Footer Placeholder 5">
            <a:extLst>
              <a:ext uri="{FF2B5EF4-FFF2-40B4-BE49-F238E27FC236}">
                <a16:creationId xmlns:a16="http://schemas.microsoft.com/office/drawing/2014/main" id="{A0154B6C-799C-41F6-90C0-C8273BB631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788735-D97B-4D60-B0B4-655D1815F41A}"/>
              </a:ext>
            </a:extLst>
          </p:cNvPr>
          <p:cNvSpPr>
            <a:spLocks noGrp="1"/>
          </p:cNvSpPr>
          <p:nvPr>
            <p:ph type="sldNum" sz="quarter" idx="12"/>
          </p:nvPr>
        </p:nvSpPr>
        <p:spPr/>
        <p:txBody>
          <a:bodyPr/>
          <a:lstStyle/>
          <a:p>
            <a:fld id="{09378837-C103-4DAD-9D72-E4814D5A1E46}" type="slidenum">
              <a:rPr lang="en-US" smtClean="0"/>
              <a:t>‹#›</a:t>
            </a:fld>
            <a:endParaRPr lang="en-US"/>
          </a:p>
        </p:txBody>
      </p:sp>
    </p:spTree>
    <p:extLst>
      <p:ext uri="{BB962C8B-B14F-4D97-AF65-F5344CB8AC3E}">
        <p14:creationId xmlns:p14="http://schemas.microsoft.com/office/powerpoint/2010/main" val="24983616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FEC2A-8A59-463B-964F-C037371BA2F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14A0E54-FB90-4E3B-99DD-46DB64F56E6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367E352-65E9-4584-BCDF-734F67D97DE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3F831F5-BB9C-4E06-A970-7A69794E6D7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E31D588-862B-4098-A956-4228915FFD9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3B7053E-FD4E-48A6-A712-7E108A7F5279}"/>
              </a:ext>
            </a:extLst>
          </p:cNvPr>
          <p:cNvSpPr>
            <a:spLocks noGrp="1"/>
          </p:cNvSpPr>
          <p:nvPr>
            <p:ph type="dt" sz="half" idx="10"/>
          </p:nvPr>
        </p:nvSpPr>
        <p:spPr/>
        <p:txBody>
          <a:bodyPr/>
          <a:lstStyle/>
          <a:p>
            <a:fld id="{5DE55BE6-4EF5-4395-8321-69A37248714F}" type="datetimeFigureOut">
              <a:rPr lang="en-US" smtClean="0"/>
              <a:t>4/27/2020</a:t>
            </a:fld>
            <a:endParaRPr lang="en-US"/>
          </a:p>
        </p:txBody>
      </p:sp>
      <p:sp>
        <p:nvSpPr>
          <p:cNvPr id="8" name="Footer Placeholder 7">
            <a:extLst>
              <a:ext uri="{FF2B5EF4-FFF2-40B4-BE49-F238E27FC236}">
                <a16:creationId xmlns:a16="http://schemas.microsoft.com/office/drawing/2014/main" id="{8CFF707D-5BF9-473D-8389-179F83A6039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AD78B65-6928-41BF-AD5A-18F0F653DA55}"/>
              </a:ext>
            </a:extLst>
          </p:cNvPr>
          <p:cNvSpPr>
            <a:spLocks noGrp="1"/>
          </p:cNvSpPr>
          <p:nvPr>
            <p:ph type="sldNum" sz="quarter" idx="12"/>
          </p:nvPr>
        </p:nvSpPr>
        <p:spPr/>
        <p:txBody>
          <a:bodyPr/>
          <a:lstStyle/>
          <a:p>
            <a:fld id="{09378837-C103-4DAD-9D72-E4814D5A1E46}" type="slidenum">
              <a:rPr lang="en-US" smtClean="0"/>
              <a:t>‹#›</a:t>
            </a:fld>
            <a:endParaRPr lang="en-US"/>
          </a:p>
        </p:txBody>
      </p:sp>
    </p:spTree>
    <p:extLst>
      <p:ext uri="{BB962C8B-B14F-4D97-AF65-F5344CB8AC3E}">
        <p14:creationId xmlns:p14="http://schemas.microsoft.com/office/powerpoint/2010/main" val="1249608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FAFD1-0729-499C-99B7-B65EACD2513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6210F7-E2BC-46E6-94A1-47FED1A9EA44}"/>
              </a:ext>
            </a:extLst>
          </p:cNvPr>
          <p:cNvSpPr>
            <a:spLocks noGrp="1"/>
          </p:cNvSpPr>
          <p:nvPr>
            <p:ph type="dt" sz="half" idx="10"/>
          </p:nvPr>
        </p:nvSpPr>
        <p:spPr/>
        <p:txBody>
          <a:bodyPr/>
          <a:lstStyle/>
          <a:p>
            <a:fld id="{5DE55BE6-4EF5-4395-8321-69A37248714F}" type="datetimeFigureOut">
              <a:rPr lang="en-US" smtClean="0"/>
              <a:t>4/27/2020</a:t>
            </a:fld>
            <a:endParaRPr lang="en-US"/>
          </a:p>
        </p:txBody>
      </p:sp>
      <p:sp>
        <p:nvSpPr>
          <p:cNvPr id="4" name="Footer Placeholder 3">
            <a:extLst>
              <a:ext uri="{FF2B5EF4-FFF2-40B4-BE49-F238E27FC236}">
                <a16:creationId xmlns:a16="http://schemas.microsoft.com/office/drawing/2014/main" id="{E52F77D6-4CD2-4D6C-A96F-8AC60742EDD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3D92651-2F64-4637-83C8-C09383519919}"/>
              </a:ext>
            </a:extLst>
          </p:cNvPr>
          <p:cNvSpPr>
            <a:spLocks noGrp="1"/>
          </p:cNvSpPr>
          <p:nvPr>
            <p:ph type="sldNum" sz="quarter" idx="12"/>
          </p:nvPr>
        </p:nvSpPr>
        <p:spPr/>
        <p:txBody>
          <a:bodyPr/>
          <a:lstStyle/>
          <a:p>
            <a:fld id="{09378837-C103-4DAD-9D72-E4814D5A1E46}" type="slidenum">
              <a:rPr lang="en-US" smtClean="0"/>
              <a:t>‹#›</a:t>
            </a:fld>
            <a:endParaRPr lang="en-US"/>
          </a:p>
        </p:txBody>
      </p:sp>
    </p:spTree>
    <p:extLst>
      <p:ext uri="{BB962C8B-B14F-4D97-AF65-F5344CB8AC3E}">
        <p14:creationId xmlns:p14="http://schemas.microsoft.com/office/powerpoint/2010/main" val="901868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1B1FE6-6813-44FC-9C21-98CD6FC1E578}"/>
              </a:ext>
            </a:extLst>
          </p:cNvPr>
          <p:cNvSpPr>
            <a:spLocks noGrp="1"/>
          </p:cNvSpPr>
          <p:nvPr>
            <p:ph type="dt" sz="half" idx="10"/>
          </p:nvPr>
        </p:nvSpPr>
        <p:spPr/>
        <p:txBody>
          <a:bodyPr/>
          <a:lstStyle/>
          <a:p>
            <a:fld id="{5DE55BE6-4EF5-4395-8321-69A37248714F}" type="datetimeFigureOut">
              <a:rPr lang="en-US" smtClean="0"/>
              <a:t>4/27/2020</a:t>
            </a:fld>
            <a:endParaRPr lang="en-US"/>
          </a:p>
        </p:txBody>
      </p:sp>
      <p:sp>
        <p:nvSpPr>
          <p:cNvPr id="3" name="Footer Placeholder 2">
            <a:extLst>
              <a:ext uri="{FF2B5EF4-FFF2-40B4-BE49-F238E27FC236}">
                <a16:creationId xmlns:a16="http://schemas.microsoft.com/office/drawing/2014/main" id="{53FD63B3-E50E-43B3-8379-02F7AAD1F86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A5674C1-77F3-4246-AAE0-DE2651D4D87C}"/>
              </a:ext>
            </a:extLst>
          </p:cNvPr>
          <p:cNvSpPr>
            <a:spLocks noGrp="1"/>
          </p:cNvSpPr>
          <p:nvPr>
            <p:ph type="sldNum" sz="quarter" idx="12"/>
          </p:nvPr>
        </p:nvSpPr>
        <p:spPr/>
        <p:txBody>
          <a:bodyPr/>
          <a:lstStyle/>
          <a:p>
            <a:fld id="{09378837-C103-4DAD-9D72-E4814D5A1E46}" type="slidenum">
              <a:rPr lang="en-US" smtClean="0"/>
              <a:t>‹#›</a:t>
            </a:fld>
            <a:endParaRPr lang="en-US"/>
          </a:p>
        </p:txBody>
      </p:sp>
    </p:spTree>
    <p:extLst>
      <p:ext uri="{BB962C8B-B14F-4D97-AF65-F5344CB8AC3E}">
        <p14:creationId xmlns:p14="http://schemas.microsoft.com/office/powerpoint/2010/main" val="15374999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278FD-27C9-4565-8AC5-A52212A4A7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0F201FC-6E44-41E6-A38B-15996828FA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25FEE60-C0FC-48EC-AFA1-C05C203F84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43C6170-8098-4A54-AABC-2E88EC58E956}"/>
              </a:ext>
            </a:extLst>
          </p:cNvPr>
          <p:cNvSpPr>
            <a:spLocks noGrp="1"/>
          </p:cNvSpPr>
          <p:nvPr>
            <p:ph type="dt" sz="half" idx="10"/>
          </p:nvPr>
        </p:nvSpPr>
        <p:spPr/>
        <p:txBody>
          <a:bodyPr/>
          <a:lstStyle/>
          <a:p>
            <a:fld id="{5DE55BE6-4EF5-4395-8321-69A37248714F}" type="datetimeFigureOut">
              <a:rPr lang="en-US" smtClean="0"/>
              <a:t>4/27/2020</a:t>
            </a:fld>
            <a:endParaRPr lang="en-US"/>
          </a:p>
        </p:txBody>
      </p:sp>
      <p:sp>
        <p:nvSpPr>
          <p:cNvPr id="6" name="Footer Placeholder 5">
            <a:extLst>
              <a:ext uri="{FF2B5EF4-FFF2-40B4-BE49-F238E27FC236}">
                <a16:creationId xmlns:a16="http://schemas.microsoft.com/office/drawing/2014/main" id="{FCF08442-9390-40FC-B0EC-B28BEAFA06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21539A-01B1-4626-86EE-B6F1C6A767E6}"/>
              </a:ext>
            </a:extLst>
          </p:cNvPr>
          <p:cNvSpPr>
            <a:spLocks noGrp="1"/>
          </p:cNvSpPr>
          <p:nvPr>
            <p:ph type="sldNum" sz="quarter" idx="12"/>
          </p:nvPr>
        </p:nvSpPr>
        <p:spPr/>
        <p:txBody>
          <a:bodyPr/>
          <a:lstStyle/>
          <a:p>
            <a:fld id="{09378837-C103-4DAD-9D72-E4814D5A1E46}" type="slidenum">
              <a:rPr lang="en-US" smtClean="0"/>
              <a:t>‹#›</a:t>
            </a:fld>
            <a:endParaRPr lang="en-US"/>
          </a:p>
        </p:txBody>
      </p:sp>
    </p:spTree>
    <p:extLst>
      <p:ext uri="{BB962C8B-B14F-4D97-AF65-F5344CB8AC3E}">
        <p14:creationId xmlns:p14="http://schemas.microsoft.com/office/powerpoint/2010/main" val="31953874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86EE8-E79D-4BF4-A94B-40CB8AD771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93D3FF9-3554-44D5-A76B-3DDEF0EC7A0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DD5D4E7-056D-4E19-9398-1CCB256555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D1EEF3-C4B3-41BA-B51F-3689F7C80EF5}"/>
              </a:ext>
            </a:extLst>
          </p:cNvPr>
          <p:cNvSpPr>
            <a:spLocks noGrp="1"/>
          </p:cNvSpPr>
          <p:nvPr>
            <p:ph type="dt" sz="half" idx="10"/>
          </p:nvPr>
        </p:nvSpPr>
        <p:spPr/>
        <p:txBody>
          <a:bodyPr/>
          <a:lstStyle/>
          <a:p>
            <a:fld id="{5DE55BE6-4EF5-4395-8321-69A37248714F}" type="datetimeFigureOut">
              <a:rPr lang="en-US" smtClean="0"/>
              <a:t>4/27/2020</a:t>
            </a:fld>
            <a:endParaRPr lang="en-US"/>
          </a:p>
        </p:txBody>
      </p:sp>
      <p:sp>
        <p:nvSpPr>
          <p:cNvPr id="6" name="Footer Placeholder 5">
            <a:extLst>
              <a:ext uri="{FF2B5EF4-FFF2-40B4-BE49-F238E27FC236}">
                <a16:creationId xmlns:a16="http://schemas.microsoft.com/office/drawing/2014/main" id="{5E479AE4-F89A-450C-96F3-F2DC561296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9CAC2A-FDF9-4E5E-8AD9-8A6A1DCF12AC}"/>
              </a:ext>
            </a:extLst>
          </p:cNvPr>
          <p:cNvSpPr>
            <a:spLocks noGrp="1"/>
          </p:cNvSpPr>
          <p:nvPr>
            <p:ph type="sldNum" sz="quarter" idx="12"/>
          </p:nvPr>
        </p:nvSpPr>
        <p:spPr/>
        <p:txBody>
          <a:bodyPr/>
          <a:lstStyle/>
          <a:p>
            <a:fld id="{09378837-C103-4DAD-9D72-E4814D5A1E46}" type="slidenum">
              <a:rPr lang="en-US" smtClean="0"/>
              <a:t>‹#›</a:t>
            </a:fld>
            <a:endParaRPr lang="en-US"/>
          </a:p>
        </p:txBody>
      </p:sp>
    </p:spTree>
    <p:extLst>
      <p:ext uri="{BB962C8B-B14F-4D97-AF65-F5344CB8AC3E}">
        <p14:creationId xmlns:p14="http://schemas.microsoft.com/office/powerpoint/2010/main" val="8190834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D83E0DC-2CCA-447A-940B-B99C581C535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D580377-53D1-47D1-859C-E3FE1053FB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F88BB7-1910-4A9B-A7C8-E09E8CCCE16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E55BE6-4EF5-4395-8321-69A37248714F}" type="datetimeFigureOut">
              <a:rPr lang="en-US" smtClean="0"/>
              <a:t>4/27/2020</a:t>
            </a:fld>
            <a:endParaRPr lang="en-US"/>
          </a:p>
        </p:txBody>
      </p:sp>
      <p:sp>
        <p:nvSpPr>
          <p:cNvPr id="5" name="Footer Placeholder 4">
            <a:extLst>
              <a:ext uri="{FF2B5EF4-FFF2-40B4-BE49-F238E27FC236}">
                <a16:creationId xmlns:a16="http://schemas.microsoft.com/office/drawing/2014/main" id="{B547FFCE-3587-4EFF-87B5-A50007FBD0C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7D10370-301B-4087-A4DD-BFAE74BE6F6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378837-C103-4DAD-9D72-E4814D5A1E46}" type="slidenum">
              <a:rPr lang="en-US" smtClean="0"/>
              <a:t>‹#›</a:t>
            </a:fld>
            <a:endParaRPr lang="en-US"/>
          </a:p>
        </p:txBody>
      </p:sp>
    </p:spTree>
    <p:extLst>
      <p:ext uri="{BB962C8B-B14F-4D97-AF65-F5344CB8AC3E}">
        <p14:creationId xmlns:p14="http://schemas.microsoft.com/office/powerpoint/2010/main" val="38936216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hyperlink" Target="https://hobbylark.com/fandoms/best-harry-potter-dragon-species" TargetMode="Externa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s://www.wizardingworld.com/features/pottermore-guide-to-dragons"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www.facebook.com/dialog/feed?app_id=172625426473782&amp;display=popup&amp;link=https://hobbylark.com/fandoms/best-harry-potter-dragon-species&amp;description=Hungarian%20Horntail%20Dragon&amp;picture=https://usercontent1.hubstatic.com/14285834_f520.jpg&amp;redirect_uri=https://hobbylark.com/fandoms/best-harry-potter-dragon-species" TargetMode="External"/><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lotr.fandom.com/wiki/Thror" TargetMode="External"/><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dragons.fandom.com/wiki/Toothless"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hyperlink" Target="https://en.wikipedia.org/wiki/Puff,_the_Magic_Dragon#cite_note-13" TargetMode="External"/><Relationship Id="rId3" Type="http://schemas.openxmlformats.org/officeDocument/2006/relationships/hyperlink" Target="https://vegalleries.com/art/murakami-wolf/5092/puff-the-magic-dragon-1978-1982/puff-the-magic-dragon-model-cel-id-novpuff17446" TargetMode="External"/><Relationship Id="rId7" Type="http://schemas.openxmlformats.org/officeDocument/2006/relationships/hyperlink" Target="https://en.wikipedia.org/wiki/Puff,_the_Magic_Dragon#cite_note-12" TargetMode="External"/><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hyperlink" Target="https://en.wikipedia.org/wiki/Puff,_the_Magic_Dragon#cite_note-11" TargetMode="External"/><Relationship Id="rId5" Type="http://schemas.openxmlformats.org/officeDocument/2006/relationships/hyperlink" Target="https://en.wikipedia.org/wiki/Puff,_the_Magic_Dragon#cite_note-10" TargetMode="External"/><Relationship Id="rId10" Type="http://schemas.openxmlformats.org/officeDocument/2006/relationships/hyperlink" Target="https://en.wikipedia.org/wiki/Puff,_the_Magic_Dragon#cite_note-15" TargetMode="External"/><Relationship Id="rId4" Type="http://schemas.openxmlformats.org/officeDocument/2006/relationships/hyperlink" Target="https://en.wikipedia.org/wiki/Psychoactive_drug" TargetMode="External"/><Relationship Id="rId9" Type="http://schemas.openxmlformats.org/officeDocument/2006/relationships/hyperlink" Target="https://en.wikipedia.org/wiki/Puff,_the_Magic_Dragon#cite_note-14"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6D7220F6-0824-465E-9E73-19DF44DDBA61}"/>
              </a:ext>
            </a:extLst>
          </p:cNvPr>
          <p:cNvSpPr/>
          <p:nvPr/>
        </p:nvSpPr>
        <p:spPr>
          <a:xfrm>
            <a:off x="672514" y="325775"/>
            <a:ext cx="1350627" cy="576043"/>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err="1"/>
              <a:t>Api</a:t>
            </a:r>
            <a:r>
              <a:rPr lang="en-US" dirty="0"/>
              <a:t> routes</a:t>
            </a:r>
          </a:p>
        </p:txBody>
      </p:sp>
      <p:sp>
        <p:nvSpPr>
          <p:cNvPr id="3" name="Rectangle: Rounded Corners 2">
            <a:extLst>
              <a:ext uri="{FF2B5EF4-FFF2-40B4-BE49-F238E27FC236}">
                <a16:creationId xmlns:a16="http://schemas.microsoft.com/office/drawing/2014/main" id="{859D94A1-BEBD-4DF0-9CC5-EC5D3AD6A601}"/>
              </a:ext>
            </a:extLst>
          </p:cNvPr>
          <p:cNvSpPr/>
          <p:nvPr/>
        </p:nvSpPr>
        <p:spPr>
          <a:xfrm>
            <a:off x="2652317" y="325775"/>
            <a:ext cx="1350627" cy="57604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html routes</a:t>
            </a:r>
          </a:p>
        </p:txBody>
      </p:sp>
      <p:sp>
        <p:nvSpPr>
          <p:cNvPr id="4" name="Rectangle: Rounded Corners 3">
            <a:extLst>
              <a:ext uri="{FF2B5EF4-FFF2-40B4-BE49-F238E27FC236}">
                <a16:creationId xmlns:a16="http://schemas.microsoft.com/office/drawing/2014/main" id="{1EA17190-B8E0-4732-9733-F2C72B27E692}"/>
              </a:ext>
            </a:extLst>
          </p:cNvPr>
          <p:cNvSpPr/>
          <p:nvPr/>
        </p:nvSpPr>
        <p:spPr>
          <a:xfrm>
            <a:off x="2652318" y="1080084"/>
            <a:ext cx="1350627" cy="4208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home</a:t>
            </a:r>
          </a:p>
        </p:txBody>
      </p:sp>
      <p:sp>
        <p:nvSpPr>
          <p:cNvPr id="5" name="Rectangle: Rounded Corners 4">
            <a:extLst>
              <a:ext uri="{FF2B5EF4-FFF2-40B4-BE49-F238E27FC236}">
                <a16:creationId xmlns:a16="http://schemas.microsoft.com/office/drawing/2014/main" id="{F4A06B3E-FBF7-4F85-BB04-832B3BCE04A9}"/>
              </a:ext>
            </a:extLst>
          </p:cNvPr>
          <p:cNvSpPr/>
          <p:nvPr/>
        </p:nvSpPr>
        <p:spPr>
          <a:xfrm>
            <a:off x="2652318" y="1590414"/>
            <a:ext cx="1350627" cy="4208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survey</a:t>
            </a:r>
          </a:p>
        </p:txBody>
      </p:sp>
      <p:sp>
        <p:nvSpPr>
          <p:cNvPr id="6" name="Rectangle: Rounded Corners 5">
            <a:extLst>
              <a:ext uri="{FF2B5EF4-FFF2-40B4-BE49-F238E27FC236}">
                <a16:creationId xmlns:a16="http://schemas.microsoft.com/office/drawing/2014/main" id="{2156AADF-8F85-46F8-A678-A45CC2106561}"/>
              </a:ext>
            </a:extLst>
          </p:cNvPr>
          <p:cNvSpPr/>
          <p:nvPr/>
        </p:nvSpPr>
        <p:spPr>
          <a:xfrm>
            <a:off x="2652318" y="2100744"/>
            <a:ext cx="1350627" cy="4208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a:t>
            </a:r>
          </a:p>
        </p:txBody>
      </p:sp>
      <p:sp>
        <p:nvSpPr>
          <p:cNvPr id="7" name="Rectangle: Rounded Corners 6">
            <a:extLst>
              <a:ext uri="{FF2B5EF4-FFF2-40B4-BE49-F238E27FC236}">
                <a16:creationId xmlns:a16="http://schemas.microsoft.com/office/drawing/2014/main" id="{75E048DF-0B41-4AF2-999A-DBB718B3FDE5}"/>
              </a:ext>
            </a:extLst>
          </p:cNvPr>
          <p:cNvSpPr/>
          <p:nvPr/>
        </p:nvSpPr>
        <p:spPr>
          <a:xfrm>
            <a:off x="2652318" y="2611074"/>
            <a:ext cx="1350627" cy="4208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search</a:t>
            </a:r>
          </a:p>
        </p:txBody>
      </p:sp>
      <p:sp>
        <p:nvSpPr>
          <p:cNvPr id="8" name="Rectangle: Rounded Corners 7">
            <a:extLst>
              <a:ext uri="{FF2B5EF4-FFF2-40B4-BE49-F238E27FC236}">
                <a16:creationId xmlns:a16="http://schemas.microsoft.com/office/drawing/2014/main" id="{70814762-FDFC-44FF-912F-1E1D966DE5FF}"/>
              </a:ext>
            </a:extLst>
          </p:cNvPr>
          <p:cNvSpPr/>
          <p:nvPr/>
        </p:nvSpPr>
        <p:spPr>
          <a:xfrm>
            <a:off x="4834854" y="1579928"/>
            <a:ext cx="1893118" cy="42084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survey data</a:t>
            </a:r>
          </a:p>
        </p:txBody>
      </p:sp>
      <p:sp>
        <p:nvSpPr>
          <p:cNvPr id="10" name="Rectangle: Rounded Corners 9">
            <a:extLst>
              <a:ext uri="{FF2B5EF4-FFF2-40B4-BE49-F238E27FC236}">
                <a16:creationId xmlns:a16="http://schemas.microsoft.com/office/drawing/2014/main" id="{F71653E9-DA16-47F8-BE04-5B068F5CCEA1}"/>
              </a:ext>
            </a:extLst>
          </p:cNvPr>
          <p:cNvSpPr/>
          <p:nvPr/>
        </p:nvSpPr>
        <p:spPr>
          <a:xfrm>
            <a:off x="4834853" y="2090258"/>
            <a:ext cx="1893119" cy="42084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character data</a:t>
            </a:r>
          </a:p>
        </p:txBody>
      </p:sp>
      <p:sp>
        <p:nvSpPr>
          <p:cNvPr id="11" name="Rectangle: Rounded Corners 10">
            <a:extLst>
              <a:ext uri="{FF2B5EF4-FFF2-40B4-BE49-F238E27FC236}">
                <a16:creationId xmlns:a16="http://schemas.microsoft.com/office/drawing/2014/main" id="{13EF679B-0744-4E93-A91E-BC42FE07CF89}"/>
              </a:ext>
            </a:extLst>
          </p:cNvPr>
          <p:cNvSpPr/>
          <p:nvPr/>
        </p:nvSpPr>
        <p:spPr>
          <a:xfrm>
            <a:off x="4834853" y="2611074"/>
            <a:ext cx="1893119" cy="42084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search data</a:t>
            </a:r>
          </a:p>
        </p:txBody>
      </p:sp>
      <p:sp>
        <p:nvSpPr>
          <p:cNvPr id="12" name="Rectangle: Rounded Corners 11">
            <a:extLst>
              <a:ext uri="{FF2B5EF4-FFF2-40B4-BE49-F238E27FC236}">
                <a16:creationId xmlns:a16="http://schemas.microsoft.com/office/drawing/2014/main" id="{B8069F64-433E-4DD2-9913-2C22EC8A518F}"/>
              </a:ext>
            </a:extLst>
          </p:cNvPr>
          <p:cNvSpPr/>
          <p:nvPr/>
        </p:nvSpPr>
        <p:spPr>
          <a:xfrm>
            <a:off x="672515" y="1080084"/>
            <a:ext cx="1350627" cy="420848"/>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home</a:t>
            </a:r>
          </a:p>
        </p:txBody>
      </p:sp>
      <p:sp>
        <p:nvSpPr>
          <p:cNvPr id="13" name="Rectangle: Rounded Corners 12">
            <a:extLst>
              <a:ext uri="{FF2B5EF4-FFF2-40B4-BE49-F238E27FC236}">
                <a16:creationId xmlns:a16="http://schemas.microsoft.com/office/drawing/2014/main" id="{FF6BD38F-DF47-493F-8976-64D7B08F1EF1}"/>
              </a:ext>
            </a:extLst>
          </p:cNvPr>
          <p:cNvSpPr/>
          <p:nvPr/>
        </p:nvSpPr>
        <p:spPr>
          <a:xfrm>
            <a:off x="672515" y="1590414"/>
            <a:ext cx="1350627" cy="420848"/>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survey</a:t>
            </a:r>
          </a:p>
        </p:txBody>
      </p:sp>
      <p:sp>
        <p:nvSpPr>
          <p:cNvPr id="14" name="Rectangle: Rounded Corners 13">
            <a:extLst>
              <a:ext uri="{FF2B5EF4-FFF2-40B4-BE49-F238E27FC236}">
                <a16:creationId xmlns:a16="http://schemas.microsoft.com/office/drawing/2014/main" id="{5B5ED98E-C449-44DA-B6CD-866F0E8736BE}"/>
              </a:ext>
            </a:extLst>
          </p:cNvPr>
          <p:cNvSpPr/>
          <p:nvPr/>
        </p:nvSpPr>
        <p:spPr>
          <a:xfrm>
            <a:off x="672515" y="2100744"/>
            <a:ext cx="1350627" cy="420848"/>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characters</a:t>
            </a:r>
          </a:p>
        </p:txBody>
      </p:sp>
      <p:sp>
        <p:nvSpPr>
          <p:cNvPr id="15" name="Rectangle: Rounded Corners 14">
            <a:extLst>
              <a:ext uri="{FF2B5EF4-FFF2-40B4-BE49-F238E27FC236}">
                <a16:creationId xmlns:a16="http://schemas.microsoft.com/office/drawing/2014/main" id="{F36BAFFE-BA74-4F7F-B6FE-0D09BE327812}"/>
              </a:ext>
            </a:extLst>
          </p:cNvPr>
          <p:cNvSpPr/>
          <p:nvPr/>
        </p:nvSpPr>
        <p:spPr>
          <a:xfrm>
            <a:off x="672515" y="2611074"/>
            <a:ext cx="1350627" cy="420848"/>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search</a:t>
            </a:r>
          </a:p>
        </p:txBody>
      </p:sp>
      <p:sp>
        <p:nvSpPr>
          <p:cNvPr id="16" name="Rectangle: Rounded Corners 15">
            <a:extLst>
              <a:ext uri="{FF2B5EF4-FFF2-40B4-BE49-F238E27FC236}">
                <a16:creationId xmlns:a16="http://schemas.microsoft.com/office/drawing/2014/main" id="{54FB48F1-A2C9-4AA1-B2B7-92EE21EC5829}"/>
              </a:ext>
            </a:extLst>
          </p:cNvPr>
          <p:cNvSpPr/>
          <p:nvPr/>
        </p:nvSpPr>
        <p:spPr>
          <a:xfrm>
            <a:off x="4834853" y="325774"/>
            <a:ext cx="1893118" cy="576043"/>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data</a:t>
            </a:r>
          </a:p>
        </p:txBody>
      </p:sp>
      <p:sp>
        <p:nvSpPr>
          <p:cNvPr id="17" name="Rectangle: Rounded Corners 16">
            <a:extLst>
              <a:ext uri="{FF2B5EF4-FFF2-40B4-BE49-F238E27FC236}">
                <a16:creationId xmlns:a16="http://schemas.microsoft.com/office/drawing/2014/main" id="{4AAA1388-6F15-4A51-8F9B-61CE0F064D75}"/>
              </a:ext>
            </a:extLst>
          </p:cNvPr>
          <p:cNvSpPr/>
          <p:nvPr/>
        </p:nvSpPr>
        <p:spPr>
          <a:xfrm>
            <a:off x="4834853" y="3189217"/>
            <a:ext cx="1893118" cy="42084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friends data</a:t>
            </a:r>
          </a:p>
        </p:txBody>
      </p:sp>
    </p:spTree>
    <p:extLst>
      <p:ext uri="{BB962C8B-B14F-4D97-AF65-F5344CB8AC3E}">
        <p14:creationId xmlns:p14="http://schemas.microsoft.com/office/powerpoint/2010/main" val="41752195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DE30C22-6C7A-4B2F-88B9-D8E9F8FE91BD}"/>
              </a:ext>
            </a:extLst>
          </p:cNvPr>
          <p:cNvPicPr>
            <a:picLocks noChangeAspect="1"/>
          </p:cNvPicPr>
          <p:nvPr/>
        </p:nvPicPr>
        <p:blipFill>
          <a:blip r:embed="rId2"/>
          <a:stretch>
            <a:fillRect/>
          </a:stretch>
        </p:blipFill>
        <p:spPr>
          <a:xfrm>
            <a:off x="424604" y="250982"/>
            <a:ext cx="3500757" cy="2625568"/>
          </a:xfrm>
          <a:prstGeom prst="rect">
            <a:avLst/>
          </a:prstGeom>
        </p:spPr>
      </p:pic>
      <p:sp>
        <p:nvSpPr>
          <p:cNvPr id="3" name="Rectangle 2">
            <a:extLst>
              <a:ext uri="{FF2B5EF4-FFF2-40B4-BE49-F238E27FC236}">
                <a16:creationId xmlns:a16="http://schemas.microsoft.com/office/drawing/2014/main" id="{AF922491-F503-4966-BE4E-C66B290016DF}"/>
              </a:ext>
            </a:extLst>
          </p:cNvPr>
          <p:cNvSpPr/>
          <p:nvPr/>
        </p:nvSpPr>
        <p:spPr>
          <a:xfrm>
            <a:off x="667100" y="3165656"/>
            <a:ext cx="2119618" cy="2708434"/>
          </a:xfrm>
          <a:prstGeom prst="rect">
            <a:avLst/>
          </a:prstGeom>
        </p:spPr>
        <p:txBody>
          <a:bodyPr wrap="square">
            <a:spAutoFit/>
          </a:bodyPr>
          <a:lstStyle/>
          <a:p>
            <a:r>
              <a:rPr lang="en-US" sz="1000" dirty="0"/>
              <a:t>https://www.google.com/</a:t>
            </a:r>
            <a:r>
              <a:rPr lang="en-US" sz="1000" dirty="0" err="1"/>
              <a:t>imgres?imgurl</a:t>
            </a:r>
            <a:r>
              <a:rPr lang="en-US" sz="1000" dirty="0"/>
              <a:t>=http%3A%2F%2Fbehindthelensonline.net%2Fsite%2Fwp-content%2Fuploads%2F2015%2F02%2Fpetes-dragon-1977.jpg&amp;imgrefurl=http%3A%2F%2Fbehindthelensonline.net%2Fsite%2Fnews%2Fprincipal-photography-begins-in-new-zealand-on-petes-dragon%2F&amp;tbnid=3vPE7HzbIxtE3M&amp;vet=12ahUKEwjb_9Cr24PpAhWPRs0KHSGiDRkQMygbegQIARBo..i&amp;docid=tE9LN-n4bex6bM&amp;w=800&amp;h=600&amp;q=petes%20dragon&amp;ved=2ahUKEwjb_9Cr24PpAhWPRs0KHSGiDRkQMygbegQIARBo</a:t>
            </a:r>
          </a:p>
        </p:txBody>
      </p:sp>
      <p:sp>
        <p:nvSpPr>
          <p:cNvPr id="6" name="Rectangle 5">
            <a:extLst>
              <a:ext uri="{FF2B5EF4-FFF2-40B4-BE49-F238E27FC236}">
                <a16:creationId xmlns:a16="http://schemas.microsoft.com/office/drawing/2014/main" id="{12D83785-2D33-4D15-95E5-CDED1889A763}"/>
              </a:ext>
            </a:extLst>
          </p:cNvPr>
          <p:cNvSpPr/>
          <p:nvPr/>
        </p:nvSpPr>
        <p:spPr>
          <a:xfrm>
            <a:off x="4614892" y="447119"/>
            <a:ext cx="3717375" cy="2192908"/>
          </a:xfrm>
          <a:prstGeom prst="rect">
            <a:avLst/>
          </a:prstGeom>
        </p:spPr>
        <p:txBody>
          <a:bodyPr wrap="square">
            <a:spAutoFit/>
          </a:bodyPr>
          <a:lstStyle/>
          <a:p>
            <a:r>
              <a:rPr lang="en-US" sz="1050" dirty="0">
                <a:solidFill>
                  <a:srgbClr val="4D5156"/>
                </a:solidFill>
                <a:latin typeface="+mj-lt"/>
                <a:cs typeface="Arial" panose="020B0604020202020204" pitchFamily="34" charset="0"/>
              </a:rPr>
              <a:t>Score: </a:t>
            </a:r>
          </a:p>
          <a:p>
            <a:r>
              <a:rPr lang="en-US" sz="1050" dirty="0">
                <a:solidFill>
                  <a:srgbClr val="4D5156"/>
                </a:solidFill>
                <a:latin typeface="+mj-lt"/>
                <a:cs typeface="Arial" panose="020B0604020202020204" pitchFamily="34" charset="0"/>
              </a:rPr>
              <a:t>Q1: You have a Dragon Tattoo? 2</a:t>
            </a:r>
          </a:p>
          <a:p>
            <a:r>
              <a:rPr lang="en-US" sz="1050" dirty="0">
                <a:solidFill>
                  <a:srgbClr val="4D5156"/>
                </a:solidFill>
                <a:latin typeface="+mj-lt"/>
                <a:cs typeface="Arial" panose="020B0604020202020204" pitchFamily="34" charset="0"/>
              </a:rPr>
              <a:t>Q2: You love hunting? 1</a:t>
            </a:r>
          </a:p>
          <a:p>
            <a:r>
              <a:rPr lang="en-US" sz="1050" dirty="0">
                <a:solidFill>
                  <a:srgbClr val="4D5156"/>
                </a:solidFill>
                <a:latin typeface="+mj-lt"/>
                <a:cs typeface="Arial" panose="020B0604020202020204" pitchFamily="34" charset="0"/>
              </a:rPr>
              <a:t>Q3: What color do you prefer? 1</a:t>
            </a:r>
            <a:endParaRPr lang="en-US" sz="1050" dirty="0">
              <a:latin typeface="+mj-lt"/>
              <a:cs typeface="Arial" panose="020B0604020202020204" pitchFamily="34" charset="0"/>
            </a:endParaRPr>
          </a:p>
          <a:p>
            <a:r>
              <a:rPr lang="en-US" sz="1050" dirty="0">
                <a:latin typeface="+mj-lt"/>
                <a:cs typeface="Arial" panose="020B0604020202020204" pitchFamily="34" charset="0"/>
              </a:rPr>
              <a:t>Q4:  What superhero do you prefer?  4</a:t>
            </a:r>
          </a:p>
          <a:p>
            <a:r>
              <a:rPr lang="en-US" sz="1050" dirty="0">
                <a:latin typeface="+mj-lt"/>
                <a:cs typeface="Arial" panose="020B0604020202020204" pitchFamily="34" charset="0"/>
              </a:rPr>
              <a:t>Q5:  What would you rather do in your free time? 4</a:t>
            </a:r>
          </a:p>
          <a:p>
            <a:r>
              <a:rPr lang="en-US" sz="1050" dirty="0">
                <a:solidFill>
                  <a:srgbClr val="4D5156"/>
                </a:solidFill>
                <a:latin typeface="+mj-lt"/>
              </a:rPr>
              <a:t>Q6: What type of movie do you like to watch? 1</a:t>
            </a:r>
          </a:p>
          <a:p>
            <a:r>
              <a:rPr lang="en-US" sz="1050" dirty="0">
                <a:solidFill>
                  <a:srgbClr val="4D5156"/>
                </a:solidFill>
                <a:latin typeface="+mj-lt"/>
              </a:rPr>
              <a:t>Q7: What detective show do you prefer? 4</a:t>
            </a:r>
            <a:endParaRPr lang="en-US" sz="1050" dirty="0">
              <a:latin typeface="+mj-lt"/>
            </a:endParaRPr>
          </a:p>
          <a:p>
            <a:r>
              <a:rPr lang="en-US" sz="1050" dirty="0">
                <a:solidFill>
                  <a:srgbClr val="4D5156"/>
                </a:solidFill>
                <a:latin typeface="+mj-lt"/>
              </a:rPr>
              <a:t>Q8: What Fantasy movie would you prefer to watch? 4</a:t>
            </a:r>
            <a:endParaRPr lang="en-US" sz="1050" dirty="0">
              <a:latin typeface="+mj-lt"/>
            </a:endParaRPr>
          </a:p>
          <a:p>
            <a:r>
              <a:rPr lang="en-US" sz="1050" dirty="0">
                <a:latin typeface="+mj-lt"/>
              </a:rPr>
              <a:t>Q9:  What type of trait do you prefer?  1</a:t>
            </a:r>
          </a:p>
          <a:p>
            <a:r>
              <a:rPr lang="en-US" sz="1050" dirty="0">
                <a:latin typeface="+mj-lt"/>
              </a:rPr>
              <a:t>Q10:  Where would you prefer to live? 3</a:t>
            </a:r>
          </a:p>
          <a:p>
            <a:endParaRPr lang="en-US" sz="1050" dirty="0">
              <a:latin typeface="+mj-lt"/>
            </a:endParaRPr>
          </a:p>
          <a:p>
            <a:r>
              <a:rPr lang="en-US" sz="1050" dirty="0">
                <a:latin typeface="+mj-lt"/>
              </a:rPr>
              <a:t>Score: [2,1,1,4,4,1,4,4,1,3]</a:t>
            </a:r>
          </a:p>
        </p:txBody>
      </p:sp>
    </p:spTree>
    <p:extLst>
      <p:ext uri="{BB962C8B-B14F-4D97-AF65-F5344CB8AC3E}">
        <p14:creationId xmlns:p14="http://schemas.microsoft.com/office/powerpoint/2010/main" val="33644763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57232E-1CDF-4B90-9040-4981A199CBF5}"/>
              </a:ext>
            </a:extLst>
          </p:cNvPr>
          <p:cNvSpPr/>
          <p:nvPr/>
        </p:nvSpPr>
        <p:spPr>
          <a:xfrm>
            <a:off x="390525" y="5289788"/>
            <a:ext cx="6096000" cy="1477328"/>
          </a:xfrm>
          <a:prstGeom prst="rect">
            <a:avLst/>
          </a:prstGeom>
        </p:spPr>
        <p:txBody>
          <a:bodyPr>
            <a:spAutoFit/>
          </a:bodyPr>
          <a:lstStyle/>
          <a:p>
            <a:r>
              <a:rPr lang="en-US" dirty="0"/>
              <a:t>https://www.google.com/url?sa=i&amp;url=https%3A%2F%2Fwww.geek.com%2Ftech%2Fthe-origin-of-the-species-dragons-1661702%2F&amp;psig=AOvVaw1quEqFWYXZVq4c1BvNtbzt&amp;ust=1587908976358000&amp;source=images&amp;cd=vfe&amp;ved=0CAIQjRxqFwoTCJiO8YDjg-kCFQAAAAAdAAAAABAR</a:t>
            </a:r>
          </a:p>
        </p:txBody>
      </p:sp>
      <p:pic>
        <p:nvPicPr>
          <p:cNvPr id="4" name="Picture 3">
            <a:extLst>
              <a:ext uri="{FF2B5EF4-FFF2-40B4-BE49-F238E27FC236}">
                <a16:creationId xmlns:a16="http://schemas.microsoft.com/office/drawing/2014/main" id="{C7F5E95E-C1F8-4E03-8856-47F259C06179}"/>
              </a:ext>
            </a:extLst>
          </p:cNvPr>
          <p:cNvPicPr>
            <a:picLocks noChangeAspect="1"/>
          </p:cNvPicPr>
          <p:nvPr/>
        </p:nvPicPr>
        <p:blipFill>
          <a:blip r:embed="rId2"/>
          <a:stretch>
            <a:fillRect/>
          </a:stretch>
        </p:blipFill>
        <p:spPr>
          <a:xfrm>
            <a:off x="614362" y="366636"/>
            <a:ext cx="4214813" cy="2373783"/>
          </a:xfrm>
          <a:prstGeom prst="rect">
            <a:avLst/>
          </a:prstGeom>
        </p:spPr>
      </p:pic>
      <p:sp>
        <p:nvSpPr>
          <p:cNvPr id="5" name="Rectangle 4">
            <a:extLst>
              <a:ext uri="{FF2B5EF4-FFF2-40B4-BE49-F238E27FC236}">
                <a16:creationId xmlns:a16="http://schemas.microsoft.com/office/drawing/2014/main" id="{8CB5A9F5-C120-4181-BF03-DB25DF0F169D}"/>
              </a:ext>
            </a:extLst>
          </p:cNvPr>
          <p:cNvSpPr/>
          <p:nvPr/>
        </p:nvSpPr>
        <p:spPr>
          <a:xfrm>
            <a:off x="762000" y="3314611"/>
            <a:ext cx="6096000" cy="1200329"/>
          </a:xfrm>
          <a:prstGeom prst="rect">
            <a:avLst/>
          </a:prstGeom>
        </p:spPr>
        <p:txBody>
          <a:bodyPr>
            <a:spAutoFit/>
          </a:bodyPr>
          <a:lstStyle/>
          <a:p>
            <a:r>
              <a:rPr lang="en-US" b="0" i="0" dirty="0">
                <a:solidFill>
                  <a:srgbClr val="222222"/>
                </a:solidFill>
                <a:effectLst/>
                <a:latin typeface="Roboto"/>
              </a:rPr>
              <a:t>Well literally, "</a:t>
            </a:r>
            <a:r>
              <a:rPr lang="en-US" b="0" i="0" dirty="0" err="1">
                <a:solidFill>
                  <a:srgbClr val="222222"/>
                </a:solidFill>
                <a:effectLst/>
                <a:latin typeface="Roboto"/>
              </a:rPr>
              <a:t>Dracarys</a:t>
            </a:r>
            <a:r>
              <a:rPr lang="en-US" b="0" i="0" dirty="0">
                <a:solidFill>
                  <a:srgbClr val="222222"/>
                </a:solidFill>
                <a:effectLst/>
                <a:latin typeface="Roboto"/>
              </a:rPr>
              <a:t>" means "</a:t>
            </a:r>
            <a:r>
              <a:rPr lang="en-US" b="0" i="0" dirty="0" err="1">
                <a:solidFill>
                  <a:srgbClr val="222222"/>
                </a:solidFill>
                <a:effectLst/>
                <a:latin typeface="Roboto"/>
              </a:rPr>
              <a:t>Dragonfire</a:t>
            </a:r>
            <a:r>
              <a:rPr lang="en-US" b="0" i="0" dirty="0">
                <a:solidFill>
                  <a:srgbClr val="222222"/>
                </a:solidFill>
                <a:effectLst/>
                <a:latin typeface="Roboto"/>
              </a:rPr>
              <a:t>" in High Valyrian. It's the word Dany uses to signal to her dragon, </a:t>
            </a:r>
            <a:r>
              <a:rPr lang="en-US" b="0" i="0" dirty="0" err="1">
                <a:solidFill>
                  <a:srgbClr val="222222"/>
                </a:solidFill>
                <a:effectLst/>
                <a:latin typeface="Roboto"/>
              </a:rPr>
              <a:t>Drogon</a:t>
            </a:r>
            <a:r>
              <a:rPr lang="en-US" b="0" i="0" dirty="0">
                <a:solidFill>
                  <a:srgbClr val="222222"/>
                </a:solidFill>
                <a:effectLst/>
                <a:latin typeface="Roboto"/>
              </a:rPr>
              <a:t>, that she wants him to go all evil-fire-destruction up in this </a:t>
            </a:r>
            <a:r>
              <a:rPr lang="en-US" b="0" i="0" dirty="0" err="1">
                <a:solidFill>
                  <a:srgbClr val="222222"/>
                </a:solidFill>
                <a:effectLst/>
                <a:latin typeface="Roboto"/>
              </a:rPr>
              <a:t>bish</a:t>
            </a:r>
            <a:endParaRPr lang="en-US" dirty="0"/>
          </a:p>
        </p:txBody>
      </p:sp>
      <p:pic>
        <p:nvPicPr>
          <p:cNvPr id="8194" name="Picture 2" descr="Drogon (8x1 &quot;Winterfell&quot;) | Drogon game of thrones, Game of ...">
            <a:extLst>
              <a:ext uri="{FF2B5EF4-FFF2-40B4-BE49-F238E27FC236}">
                <a16:creationId xmlns:a16="http://schemas.microsoft.com/office/drawing/2014/main" id="{FC86C2BE-B3BE-484E-A8AE-C5C65FD4E0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00731" y="1843069"/>
            <a:ext cx="2879725" cy="2943083"/>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0B288AA0-3CDC-43DD-A018-2B78810BA849}"/>
              </a:ext>
            </a:extLst>
          </p:cNvPr>
          <p:cNvSpPr/>
          <p:nvPr/>
        </p:nvSpPr>
        <p:spPr>
          <a:xfrm>
            <a:off x="5496718" y="337972"/>
            <a:ext cx="3717375" cy="2192908"/>
          </a:xfrm>
          <a:prstGeom prst="rect">
            <a:avLst/>
          </a:prstGeom>
        </p:spPr>
        <p:txBody>
          <a:bodyPr wrap="square">
            <a:spAutoFit/>
          </a:bodyPr>
          <a:lstStyle/>
          <a:p>
            <a:r>
              <a:rPr lang="en-US" sz="1050" dirty="0">
                <a:solidFill>
                  <a:srgbClr val="4D5156"/>
                </a:solidFill>
                <a:latin typeface="+mj-lt"/>
                <a:cs typeface="Arial" panose="020B0604020202020204" pitchFamily="34" charset="0"/>
              </a:rPr>
              <a:t>Score: </a:t>
            </a:r>
          </a:p>
          <a:p>
            <a:r>
              <a:rPr lang="en-US" sz="1050" dirty="0">
                <a:solidFill>
                  <a:srgbClr val="4D5156"/>
                </a:solidFill>
                <a:latin typeface="+mj-lt"/>
                <a:cs typeface="Arial" panose="020B0604020202020204" pitchFamily="34" charset="0"/>
              </a:rPr>
              <a:t>Q1: You have a Dragon Tattoo? 4</a:t>
            </a:r>
          </a:p>
          <a:p>
            <a:r>
              <a:rPr lang="en-US" sz="1050" dirty="0">
                <a:solidFill>
                  <a:srgbClr val="4D5156"/>
                </a:solidFill>
                <a:latin typeface="+mj-lt"/>
                <a:cs typeface="Arial" panose="020B0604020202020204" pitchFamily="34" charset="0"/>
              </a:rPr>
              <a:t>Q2: You love hunting? 5</a:t>
            </a:r>
          </a:p>
          <a:p>
            <a:r>
              <a:rPr lang="en-US" sz="1050" dirty="0">
                <a:solidFill>
                  <a:srgbClr val="4D5156"/>
                </a:solidFill>
                <a:latin typeface="+mj-lt"/>
                <a:cs typeface="Arial" panose="020B0604020202020204" pitchFamily="34" charset="0"/>
              </a:rPr>
              <a:t>Q3: What color do you prefer? 4</a:t>
            </a:r>
            <a:endParaRPr lang="en-US" sz="1050" dirty="0">
              <a:latin typeface="+mj-lt"/>
              <a:cs typeface="Arial" panose="020B0604020202020204" pitchFamily="34" charset="0"/>
            </a:endParaRPr>
          </a:p>
          <a:p>
            <a:r>
              <a:rPr lang="en-US" sz="1050" dirty="0">
                <a:latin typeface="+mj-lt"/>
                <a:cs typeface="Arial" panose="020B0604020202020204" pitchFamily="34" charset="0"/>
              </a:rPr>
              <a:t>Q4:  What superhero do you prefer?  1</a:t>
            </a:r>
          </a:p>
          <a:p>
            <a:r>
              <a:rPr lang="en-US" sz="1050" dirty="0">
                <a:latin typeface="+mj-lt"/>
                <a:cs typeface="Arial" panose="020B0604020202020204" pitchFamily="34" charset="0"/>
              </a:rPr>
              <a:t>Q5:  What would you rather do in your free time? 1</a:t>
            </a:r>
          </a:p>
          <a:p>
            <a:r>
              <a:rPr lang="en-US" sz="1050" dirty="0">
                <a:solidFill>
                  <a:srgbClr val="4D5156"/>
                </a:solidFill>
                <a:latin typeface="+mj-lt"/>
              </a:rPr>
              <a:t>Q6: What type of movie do you like to watch? 1</a:t>
            </a:r>
          </a:p>
          <a:p>
            <a:r>
              <a:rPr lang="en-US" sz="1050" dirty="0">
                <a:solidFill>
                  <a:srgbClr val="4D5156"/>
                </a:solidFill>
                <a:latin typeface="+mj-lt"/>
              </a:rPr>
              <a:t>Q7: What detective show do you prefer? 2</a:t>
            </a:r>
            <a:endParaRPr lang="en-US" sz="1050" dirty="0">
              <a:latin typeface="+mj-lt"/>
            </a:endParaRPr>
          </a:p>
          <a:p>
            <a:r>
              <a:rPr lang="en-US" sz="1050" dirty="0">
                <a:solidFill>
                  <a:srgbClr val="4D5156"/>
                </a:solidFill>
                <a:latin typeface="+mj-lt"/>
              </a:rPr>
              <a:t>Q8: What Fantasy movie would you prefer to watch? 4</a:t>
            </a:r>
            <a:endParaRPr lang="en-US" sz="1050" dirty="0">
              <a:latin typeface="+mj-lt"/>
            </a:endParaRPr>
          </a:p>
          <a:p>
            <a:r>
              <a:rPr lang="en-US" sz="1050" dirty="0">
                <a:latin typeface="+mj-lt"/>
              </a:rPr>
              <a:t>Q9:  What type of trait do you prefer?  3</a:t>
            </a:r>
          </a:p>
          <a:p>
            <a:r>
              <a:rPr lang="en-US" sz="1050" dirty="0">
                <a:latin typeface="+mj-lt"/>
              </a:rPr>
              <a:t>Q10:  Where would you prefer to live? 4</a:t>
            </a:r>
          </a:p>
          <a:p>
            <a:endParaRPr lang="en-US" sz="1050" dirty="0">
              <a:latin typeface="+mj-lt"/>
            </a:endParaRPr>
          </a:p>
          <a:p>
            <a:r>
              <a:rPr lang="en-US" sz="1050" dirty="0">
                <a:latin typeface="+mj-lt"/>
              </a:rPr>
              <a:t>Score: [4,5,4,1,1,1,2,4,3,4]</a:t>
            </a:r>
          </a:p>
        </p:txBody>
      </p:sp>
    </p:spTree>
    <p:extLst>
      <p:ext uri="{BB962C8B-B14F-4D97-AF65-F5344CB8AC3E}">
        <p14:creationId xmlns:p14="http://schemas.microsoft.com/office/powerpoint/2010/main" val="19250785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Pin on Cartoons/Comics">
            <a:extLst>
              <a:ext uri="{FF2B5EF4-FFF2-40B4-BE49-F238E27FC236}">
                <a16:creationId xmlns:a16="http://schemas.microsoft.com/office/drawing/2014/main" id="{EA8AB60B-E6D1-4AE8-AAE7-08AB4A3E21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3716" y="250982"/>
            <a:ext cx="2707609" cy="2695575"/>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90DF5D0C-77EC-4630-88FD-B8456F704682}"/>
              </a:ext>
            </a:extLst>
          </p:cNvPr>
          <p:cNvSpPr/>
          <p:nvPr/>
        </p:nvSpPr>
        <p:spPr>
          <a:xfrm>
            <a:off x="600075" y="3828961"/>
            <a:ext cx="6096000" cy="1200329"/>
          </a:xfrm>
          <a:prstGeom prst="rect">
            <a:avLst/>
          </a:prstGeom>
        </p:spPr>
        <p:txBody>
          <a:bodyPr>
            <a:spAutoFit/>
          </a:bodyPr>
          <a:lstStyle/>
          <a:p>
            <a:pPr fontAlgn="base"/>
            <a:r>
              <a:rPr lang="en-US" b="1" i="0" dirty="0">
                <a:solidFill>
                  <a:srgbClr val="3A3A3A"/>
                </a:solidFill>
                <a:effectLst/>
                <a:latin typeface="Helvetica Neue"/>
              </a:rPr>
              <a:t>Personality</a:t>
            </a:r>
          </a:p>
          <a:p>
            <a:pPr fontAlgn="base"/>
            <a:r>
              <a:rPr lang="en-US" b="0" i="0" dirty="0">
                <a:solidFill>
                  <a:srgbClr val="3A3A3A"/>
                </a:solidFill>
                <a:effectLst/>
                <a:latin typeface="Helvetica Neue"/>
              </a:rPr>
              <a:t>Rather selfish at times, overconfident, impulsive, determined, loyal, comical, sassy, caring, tough, charismatic, creative, impatient, protective, sensitive</a:t>
            </a:r>
          </a:p>
        </p:txBody>
      </p:sp>
      <p:sp>
        <p:nvSpPr>
          <p:cNvPr id="4" name="Rectangle 3">
            <a:extLst>
              <a:ext uri="{FF2B5EF4-FFF2-40B4-BE49-F238E27FC236}">
                <a16:creationId xmlns:a16="http://schemas.microsoft.com/office/drawing/2014/main" id="{4BE74A37-195B-4A37-952D-F24DAC58FBD0}"/>
              </a:ext>
            </a:extLst>
          </p:cNvPr>
          <p:cNvSpPr/>
          <p:nvPr/>
        </p:nvSpPr>
        <p:spPr>
          <a:xfrm>
            <a:off x="600075" y="5139541"/>
            <a:ext cx="6096000" cy="1200329"/>
          </a:xfrm>
          <a:prstGeom prst="rect">
            <a:avLst/>
          </a:prstGeom>
        </p:spPr>
        <p:txBody>
          <a:bodyPr>
            <a:spAutoFit/>
          </a:bodyPr>
          <a:lstStyle/>
          <a:p>
            <a:pPr fontAlgn="base"/>
            <a:r>
              <a:rPr lang="en-US" b="1" i="0" dirty="0">
                <a:solidFill>
                  <a:srgbClr val="3A3A3A"/>
                </a:solidFill>
                <a:effectLst/>
                <a:latin typeface="Helvetica Neue"/>
              </a:rPr>
              <a:t>Appearance</a:t>
            </a:r>
          </a:p>
          <a:p>
            <a:pPr fontAlgn="base"/>
            <a:r>
              <a:rPr lang="en-US" b="0" i="0" dirty="0">
                <a:solidFill>
                  <a:srgbClr val="3A3A3A"/>
                </a:solidFill>
                <a:effectLst/>
                <a:latin typeface="Helvetica Neue"/>
              </a:rPr>
              <a:t>Small and slender red Chinese dragon, blue horns, gold mustache, yellow underbelly, dark red nose, claws, tail tuft and spikes on his back, black eyes</a:t>
            </a:r>
          </a:p>
        </p:txBody>
      </p:sp>
      <p:sp>
        <p:nvSpPr>
          <p:cNvPr id="5" name="Rectangle 4">
            <a:extLst>
              <a:ext uri="{FF2B5EF4-FFF2-40B4-BE49-F238E27FC236}">
                <a16:creationId xmlns:a16="http://schemas.microsoft.com/office/drawing/2014/main" id="{8EDFD0E9-9BDE-44A2-B5B9-E8D88F3BB654}"/>
              </a:ext>
            </a:extLst>
          </p:cNvPr>
          <p:cNvSpPr/>
          <p:nvPr/>
        </p:nvSpPr>
        <p:spPr>
          <a:xfrm>
            <a:off x="857250" y="66316"/>
            <a:ext cx="6096000" cy="369332"/>
          </a:xfrm>
          <a:prstGeom prst="rect">
            <a:avLst/>
          </a:prstGeom>
        </p:spPr>
        <p:txBody>
          <a:bodyPr>
            <a:spAutoFit/>
          </a:bodyPr>
          <a:lstStyle/>
          <a:p>
            <a:pPr fontAlgn="base"/>
            <a:r>
              <a:rPr lang="en-US" b="1" dirty="0" err="1">
                <a:solidFill>
                  <a:srgbClr val="3A3A3A"/>
                </a:solidFill>
                <a:effectLst/>
              </a:rPr>
              <a:t>Mushu</a:t>
            </a:r>
            <a:endParaRPr lang="en-US" b="1" dirty="0">
              <a:solidFill>
                <a:srgbClr val="3A3A3A"/>
              </a:solidFill>
              <a:effectLst/>
            </a:endParaRPr>
          </a:p>
        </p:txBody>
      </p:sp>
      <p:sp>
        <p:nvSpPr>
          <p:cNvPr id="7" name="Rectangle 6">
            <a:extLst>
              <a:ext uri="{FF2B5EF4-FFF2-40B4-BE49-F238E27FC236}">
                <a16:creationId xmlns:a16="http://schemas.microsoft.com/office/drawing/2014/main" id="{F2A3B758-3BB0-40FA-8817-CCF7C4848B5D}"/>
              </a:ext>
            </a:extLst>
          </p:cNvPr>
          <p:cNvSpPr/>
          <p:nvPr/>
        </p:nvSpPr>
        <p:spPr>
          <a:xfrm>
            <a:off x="3564859" y="435648"/>
            <a:ext cx="3717375" cy="2192908"/>
          </a:xfrm>
          <a:prstGeom prst="rect">
            <a:avLst/>
          </a:prstGeom>
        </p:spPr>
        <p:txBody>
          <a:bodyPr wrap="square">
            <a:spAutoFit/>
          </a:bodyPr>
          <a:lstStyle/>
          <a:p>
            <a:r>
              <a:rPr lang="en-US" sz="1050" dirty="0">
                <a:solidFill>
                  <a:srgbClr val="4D5156"/>
                </a:solidFill>
                <a:latin typeface="+mj-lt"/>
                <a:cs typeface="Arial" panose="020B0604020202020204" pitchFamily="34" charset="0"/>
              </a:rPr>
              <a:t>Score: </a:t>
            </a:r>
          </a:p>
          <a:p>
            <a:r>
              <a:rPr lang="en-US" sz="1050" dirty="0">
                <a:solidFill>
                  <a:srgbClr val="4D5156"/>
                </a:solidFill>
                <a:latin typeface="+mj-lt"/>
                <a:cs typeface="Arial" panose="020B0604020202020204" pitchFamily="34" charset="0"/>
              </a:rPr>
              <a:t>Q1: You have a Dragon Tattoo? 1</a:t>
            </a:r>
          </a:p>
          <a:p>
            <a:r>
              <a:rPr lang="en-US" sz="1050" dirty="0">
                <a:solidFill>
                  <a:srgbClr val="4D5156"/>
                </a:solidFill>
                <a:latin typeface="+mj-lt"/>
                <a:cs typeface="Arial" panose="020B0604020202020204" pitchFamily="34" charset="0"/>
              </a:rPr>
              <a:t>Q2: You love hunting? 1</a:t>
            </a:r>
          </a:p>
          <a:p>
            <a:r>
              <a:rPr lang="en-US" sz="1050" dirty="0">
                <a:solidFill>
                  <a:srgbClr val="4D5156"/>
                </a:solidFill>
                <a:latin typeface="+mj-lt"/>
                <a:cs typeface="Arial" panose="020B0604020202020204" pitchFamily="34" charset="0"/>
              </a:rPr>
              <a:t>Q3: What color do you prefer? 3</a:t>
            </a:r>
            <a:endParaRPr lang="en-US" sz="1050" dirty="0">
              <a:latin typeface="+mj-lt"/>
              <a:cs typeface="Arial" panose="020B0604020202020204" pitchFamily="34" charset="0"/>
            </a:endParaRPr>
          </a:p>
          <a:p>
            <a:r>
              <a:rPr lang="en-US" sz="1050" dirty="0">
                <a:latin typeface="+mj-lt"/>
                <a:cs typeface="Arial" panose="020B0604020202020204" pitchFamily="34" charset="0"/>
              </a:rPr>
              <a:t>Q4:  What superhero do you prefer?  5</a:t>
            </a:r>
          </a:p>
          <a:p>
            <a:r>
              <a:rPr lang="en-US" sz="1050" dirty="0">
                <a:latin typeface="+mj-lt"/>
                <a:cs typeface="Arial" panose="020B0604020202020204" pitchFamily="34" charset="0"/>
              </a:rPr>
              <a:t>Q5:  What would you rather do in your free time? 4</a:t>
            </a:r>
          </a:p>
          <a:p>
            <a:r>
              <a:rPr lang="en-US" sz="1050" dirty="0">
                <a:solidFill>
                  <a:srgbClr val="4D5156"/>
                </a:solidFill>
                <a:latin typeface="+mj-lt"/>
              </a:rPr>
              <a:t>Q6: What type of movie do you like to watch? 5</a:t>
            </a:r>
          </a:p>
          <a:p>
            <a:r>
              <a:rPr lang="en-US" sz="1050" dirty="0">
                <a:solidFill>
                  <a:srgbClr val="4D5156"/>
                </a:solidFill>
                <a:latin typeface="+mj-lt"/>
              </a:rPr>
              <a:t>Q7: What detective show do you prefer? 2</a:t>
            </a:r>
            <a:endParaRPr lang="en-US" sz="1050" dirty="0">
              <a:latin typeface="+mj-lt"/>
            </a:endParaRPr>
          </a:p>
          <a:p>
            <a:r>
              <a:rPr lang="en-US" sz="1050" dirty="0">
                <a:solidFill>
                  <a:srgbClr val="4D5156"/>
                </a:solidFill>
                <a:latin typeface="+mj-lt"/>
              </a:rPr>
              <a:t>Q8: What Fantasy movie would you prefer to watch? 5</a:t>
            </a:r>
            <a:endParaRPr lang="en-US" sz="1050" dirty="0">
              <a:latin typeface="+mj-lt"/>
            </a:endParaRPr>
          </a:p>
          <a:p>
            <a:r>
              <a:rPr lang="en-US" sz="1050" dirty="0">
                <a:latin typeface="+mj-lt"/>
              </a:rPr>
              <a:t>Q9:  What type of trait do you prefer?  1</a:t>
            </a:r>
          </a:p>
          <a:p>
            <a:r>
              <a:rPr lang="en-US" sz="1050" dirty="0">
                <a:latin typeface="+mj-lt"/>
              </a:rPr>
              <a:t>Q10:  Where would you prefer to live? 2</a:t>
            </a:r>
          </a:p>
          <a:p>
            <a:endParaRPr lang="en-US" sz="1050" dirty="0">
              <a:latin typeface="+mj-lt"/>
            </a:endParaRPr>
          </a:p>
          <a:p>
            <a:r>
              <a:rPr lang="en-US" sz="1050" dirty="0">
                <a:latin typeface="+mj-lt"/>
              </a:rPr>
              <a:t>Score: [1,1,3,5,4,5,2,5,1,2]</a:t>
            </a:r>
          </a:p>
        </p:txBody>
      </p:sp>
      <p:sp>
        <p:nvSpPr>
          <p:cNvPr id="8" name="Rectangle 7">
            <a:extLst>
              <a:ext uri="{FF2B5EF4-FFF2-40B4-BE49-F238E27FC236}">
                <a16:creationId xmlns:a16="http://schemas.microsoft.com/office/drawing/2014/main" id="{B3BA01F0-FC0D-4058-95D6-65EFC62E4546}"/>
              </a:ext>
            </a:extLst>
          </p:cNvPr>
          <p:cNvSpPr/>
          <p:nvPr/>
        </p:nvSpPr>
        <p:spPr>
          <a:xfrm>
            <a:off x="9733237" y="-2254093"/>
            <a:ext cx="3717375" cy="11172289"/>
          </a:xfrm>
          <a:prstGeom prst="rect">
            <a:avLst/>
          </a:prstGeom>
        </p:spPr>
        <p:txBody>
          <a:bodyPr wrap="square">
            <a:spAutoFit/>
          </a:bodyPr>
          <a:lstStyle/>
          <a:p>
            <a:r>
              <a:rPr lang="en-US" sz="1000" dirty="0">
                <a:solidFill>
                  <a:srgbClr val="4D5156"/>
                </a:solidFill>
                <a:latin typeface="Arial" panose="020B0604020202020204" pitchFamily="34" charset="0"/>
                <a:cs typeface="Arial" panose="020B0604020202020204" pitchFamily="34" charset="0"/>
              </a:rPr>
              <a:t>Q1: You have a Dragon Tattoo? </a:t>
            </a:r>
          </a:p>
          <a:p>
            <a:pPr marL="228600" indent="-228600">
              <a:buAutoNum type="arabicPeriod"/>
            </a:pPr>
            <a:r>
              <a:rPr lang="en-US" sz="1000" dirty="0">
                <a:solidFill>
                  <a:srgbClr val="4D5156"/>
                </a:solidFill>
                <a:latin typeface="Arial" panose="020B0604020202020204" pitchFamily="34" charset="0"/>
                <a:cs typeface="Arial" panose="020B0604020202020204" pitchFamily="34" charset="0"/>
              </a:rPr>
              <a:t>Never</a:t>
            </a:r>
          </a:p>
          <a:p>
            <a:pPr marL="228600" indent="-228600">
              <a:buAutoNum type="arabicPeriod"/>
            </a:pPr>
            <a:r>
              <a:rPr lang="en-US" sz="1000" dirty="0">
                <a:solidFill>
                  <a:srgbClr val="4D5156"/>
                </a:solidFill>
                <a:latin typeface="Arial" panose="020B0604020202020204" pitchFamily="34" charset="0"/>
                <a:cs typeface="Arial" panose="020B0604020202020204" pitchFamily="34" charset="0"/>
              </a:rPr>
              <a:t>No</a:t>
            </a:r>
          </a:p>
          <a:p>
            <a:pPr marL="228600" indent="-228600">
              <a:buAutoNum type="arabicPeriod"/>
            </a:pPr>
            <a:r>
              <a:rPr lang="en-US" sz="1000" dirty="0">
                <a:solidFill>
                  <a:srgbClr val="4D5156"/>
                </a:solidFill>
                <a:latin typeface="Arial" panose="020B0604020202020204" pitchFamily="34" charset="0"/>
                <a:cs typeface="Arial" panose="020B0604020202020204" pitchFamily="34" charset="0"/>
              </a:rPr>
              <a:t>Thinking About it</a:t>
            </a:r>
          </a:p>
          <a:p>
            <a:pPr marL="228600" indent="-228600">
              <a:buAutoNum type="arabicPeriod"/>
            </a:pPr>
            <a:r>
              <a:rPr lang="en-US" sz="1000" dirty="0">
                <a:solidFill>
                  <a:srgbClr val="4D5156"/>
                </a:solidFill>
                <a:latin typeface="Arial" panose="020B0604020202020204" pitchFamily="34" charset="0"/>
                <a:cs typeface="Arial" panose="020B0604020202020204" pitchFamily="34" charset="0"/>
              </a:rPr>
              <a:t>Yes</a:t>
            </a:r>
          </a:p>
          <a:p>
            <a:pPr marL="228600" indent="-228600">
              <a:buAutoNum type="arabicPeriod"/>
            </a:pPr>
            <a:r>
              <a:rPr lang="en-US" sz="1000" dirty="0">
                <a:solidFill>
                  <a:srgbClr val="4D5156"/>
                </a:solidFill>
                <a:latin typeface="Arial" panose="020B0604020202020204" pitchFamily="34" charset="0"/>
                <a:cs typeface="Arial" panose="020B0604020202020204" pitchFamily="34" charset="0"/>
              </a:rPr>
              <a:t>Have more than 1</a:t>
            </a:r>
          </a:p>
          <a:p>
            <a:endParaRPr lang="en-US" sz="1000" dirty="0">
              <a:solidFill>
                <a:srgbClr val="4D5156"/>
              </a:solidFill>
              <a:latin typeface="Arial" panose="020B0604020202020204" pitchFamily="34" charset="0"/>
              <a:cs typeface="Arial" panose="020B0604020202020204" pitchFamily="34" charset="0"/>
            </a:endParaRPr>
          </a:p>
          <a:p>
            <a:r>
              <a:rPr lang="en-US" sz="1000" dirty="0">
                <a:solidFill>
                  <a:srgbClr val="4D5156"/>
                </a:solidFill>
                <a:latin typeface="Arial" panose="020B0604020202020204" pitchFamily="34" charset="0"/>
                <a:cs typeface="Arial" panose="020B0604020202020204" pitchFamily="34" charset="0"/>
              </a:rPr>
              <a:t>Q2: You love hunting</a:t>
            </a:r>
          </a:p>
          <a:p>
            <a:pPr marL="228600" indent="-228600">
              <a:buFont typeface="+mj-lt"/>
              <a:buAutoNum type="arabicPeriod"/>
            </a:pPr>
            <a:r>
              <a:rPr lang="en-US" sz="1000" dirty="0">
                <a:solidFill>
                  <a:srgbClr val="4D5156"/>
                </a:solidFill>
                <a:latin typeface="Arial" panose="020B0604020202020204" pitchFamily="34" charset="0"/>
                <a:cs typeface="Arial" panose="020B0604020202020204" pitchFamily="34" charset="0"/>
              </a:rPr>
              <a:t>No</a:t>
            </a:r>
          </a:p>
          <a:p>
            <a:pPr marL="228600" indent="-228600">
              <a:buFont typeface="+mj-lt"/>
              <a:buAutoNum type="arabicPeriod"/>
            </a:pPr>
            <a:r>
              <a:rPr lang="en-US" sz="1000" dirty="0">
                <a:solidFill>
                  <a:srgbClr val="4D5156"/>
                </a:solidFill>
                <a:latin typeface="Arial" panose="020B0604020202020204" pitchFamily="34" charset="0"/>
                <a:cs typeface="Arial" panose="020B0604020202020204" pitchFamily="34" charset="0"/>
              </a:rPr>
              <a:t>Not really</a:t>
            </a:r>
          </a:p>
          <a:p>
            <a:pPr marL="228600" indent="-228600">
              <a:buFont typeface="+mj-lt"/>
              <a:buAutoNum type="arabicPeriod"/>
            </a:pPr>
            <a:r>
              <a:rPr lang="en-US" sz="1000" dirty="0">
                <a:solidFill>
                  <a:srgbClr val="4D5156"/>
                </a:solidFill>
                <a:latin typeface="Arial" panose="020B0604020202020204" pitchFamily="34" charset="0"/>
                <a:cs typeface="Arial" panose="020B0604020202020204" pitchFamily="34" charset="0"/>
              </a:rPr>
              <a:t>No preference</a:t>
            </a:r>
          </a:p>
          <a:p>
            <a:pPr marL="228600" indent="-228600">
              <a:buFont typeface="+mj-lt"/>
              <a:buAutoNum type="arabicPeriod"/>
            </a:pPr>
            <a:r>
              <a:rPr lang="en-US" sz="1000" dirty="0">
                <a:solidFill>
                  <a:srgbClr val="4D5156"/>
                </a:solidFill>
                <a:latin typeface="Arial" panose="020B0604020202020204" pitchFamily="34" charset="0"/>
                <a:cs typeface="Arial" panose="020B0604020202020204" pitchFamily="34" charset="0"/>
              </a:rPr>
              <a:t>Maybe</a:t>
            </a:r>
          </a:p>
          <a:p>
            <a:pPr marL="228600" indent="-228600">
              <a:buFont typeface="+mj-lt"/>
              <a:buAutoNum type="arabicPeriod"/>
            </a:pPr>
            <a:r>
              <a:rPr lang="en-US" sz="1000" dirty="0">
                <a:solidFill>
                  <a:srgbClr val="4D5156"/>
                </a:solidFill>
                <a:latin typeface="Arial" panose="020B0604020202020204" pitchFamily="34" charset="0"/>
                <a:cs typeface="Arial" panose="020B0604020202020204" pitchFamily="34" charset="0"/>
              </a:rPr>
              <a:t>Yes</a:t>
            </a:r>
          </a:p>
          <a:p>
            <a:endParaRPr lang="en-US" sz="1000" dirty="0">
              <a:solidFill>
                <a:srgbClr val="4D5156"/>
              </a:solidFill>
              <a:latin typeface="Arial" panose="020B0604020202020204" pitchFamily="34" charset="0"/>
              <a:cs typeface="Arial" panose="020B0604020202020204" pitchFamily="34" charset="0"/>
            </a:endParaRPr>
          </a:p>
          <a:p>
            <a:r>
              <a:rPr lang="en-US" sz="1000" dirty="0">
                <a:solidFill>
                  <a:srgbClr val="4D5156"/>
                </a:solidFill>
                <a:latin typeface="Arial" panose="020B0604020202020204" pitchFamily="34" charset="0"/>
                <a:cs typeface="Arial" panose="020B0604020202020204" pitchFamily="34" charset="0"/>
              </a:rPr>
              <a:t>Q3: What color do you prefer? </a:t>
            </a:r>
          </a:p>
          <a:p>
            <a:pPr marL="228600" indent="-228600">
              <a:buFont typeface="+mj-lt"/>
              <a:buAutoNum type="arabicPeriod"/>
            </a:pPr>
            <a:r>
              <a:rPr lang="en-US" sz="1000" dirty="0">
                <a:solidFill>
                  <a:srgbClr val="4D5156"/>
                </a:solidFill>
                <a:latin typeface="Arial" panose="020B0604020202020204" pitchFamily="34" charset="0"/>
                <a:cs typeface="Arial" panose="020B0604020202020204" pitchFamily="34" charset="0"/>
              </a:rPr>
              <a:t>Red</a:t>
            </a:r>
          </a:p>
          <a:p>
            <a:pPr marL="228600" indent="-228600">
              <a:buFont typeface="+mj-lt"/>
              <a:buAutoNum type="arabicPeriod"/>
            </a:pPr>
            <a:r>
              <a:rPr lang="en-US" sz="1000" dirty="0">
                <a:solidFill>
                  <a:srgbClr val="4D5156"/>
                </a:solidFill>
                <a:latin typeface="Arial" panose="020B0604020202020204" pitchFamily="34" charset="0"/>
                <a:cs typeface="Arial" panose="020B0604020202020204" pitchFamily="34" charset="0"/>
              </a:rPr>
              <a:t>Green</a:t>
            </a:r>
          </a:p>
          <a:p>
            <a:pPr marL="228600" indent="-228600">
              <a:buFont typeface="+mj-lt"/>
              <a:buAutoNum type="arabicPeriod"/>
            </a:pPr>
            <a:r>
              <a:rPr lang="en-US" sz="1000" dirty="0">
                <a:solidFill>
                  <a:srgbClr val="4D5156"/>
                </a:solidFill>
                <a:latin typeface="Arial" panose="020B0604020202020204" pitchFamily="34" charset="0"/>
                <a:cs typeface="Arial" panose="020B0604020202020204" pitchFamily="34" charset="0"/>
              </a:rPr>
              <a:t>White   			</a:t>
            </a:r>
          </a:p>
          <a:p>
            <a:pPr marL="228600" indent="-228600">
              <a:buFont typeface="+mj-lt"/>
              <a:buAutoNum type="arabicPeriod"/>
            </a:pPr>
            <a:r>
              <a:rPr lang="en-US" sz="1000" dirty="0">
                <a:solidFill>
                  <a:srgbClr val="4D5156"/>
                </a:solidFill>
                <a:latin typeface="Arial" panose="020B0604020202020204" pitchFamily="34" charset="0"/>
                <a:cs typeface="Arial" panose="020B0604020202020204" pitchFamily="34" charset="0"/>
              </a:rPr>
              <a:t>Blue</a:t>
            </a:r>
          </a:p>
          <a:p>
            <a:pPr marL="228600" indent="-228600">
              <a:buFont typeface="+mj-lt"/>
              <a:buAutoNum type="arabicPeriod"/>
            </a:pPr>
            <a:r>
              <a:rPr lang="en-US" sz="1000" dirty="0">
                <a:solidFill>
                  <a:srgbClr val="4D5156"/>
                </a:solidFill>
                <a:latin typeface="Arial" panose="020B0604020202020204" pitchFamily="34" charset="0"/>
                <a:cs typeface="Arial" panose="020B0604020202020204" pitchFamily="34" charset="0"/>
              </a:rPr>
              <a:t>Black				</a:t>
            </a:r>
            <a:endParaRPr lang="en-US" sz="1000" dirty="0">
              <a:latin typeface="Arial" panose="020B0604020202020204" pitchFamily="34" charset="0"/>
              <a:cs typeface="Arial" panose="020B0604020202020204" pitchFamily="34" charset="0"/>
            </a:endParaRPr>
          </a:p>
          <a:p>
            <a:r>
              <a:rPr lang="en-US" sz="1000" dirty="0">
                <a:latin typeface="Arial" panose="020B0604020202020204" pitchFamily="34" charset="0"/>
                <a:cs typeface="Arial" panose="020B0604020202020204" pitchFamily="34" charset="0"/>
              </a:rPr>
              <a:t>Q4:  What superhero do you prefer? </a:t>
            </a:r>
          </a:p>
          <a:p>
            <a:pPr marL="228600" indent="-228600">
              <a:buFont typeface="+mj-lt"/>
              <a:buAutoNum type="arabicPeriod"/>
            </a:pPr>
            <a:r>
              <a:rPr lang="en-US" sz="1000" dirty="0">
                <a:latin typeface="Arial" panose="020B0604020202020204" pitchFamily="34" charset="0"/>
                <a:cs typeface="Arial" panose="020B0604020202020204" pitchFamily="34" charset="0"/>
              </a:rPr>
              <a:t>Iron Man 	     		</a:t>
            </a:r>
          </a:p>
          <a:p>
            <a:pPr marL="228600" indent="-228600">
              <a:buFont typeface="+mj-lt"/>
              <a:buAutoNum type="arabicPeriod"/>
            </a:pPr>
            <a:r>
              <a:rPr lang="en-US" sz="1000" dirty="0">
                <a:latin typeface="Arial" panose="020B0604020202020204" pitchFamily="34" charset="0"/>
                <a:cs typeface="Arial" panose="020B0604020202020204" pitchFamily="34" charset="0"/>
              </a:rPr>
              <a:t>Captain America 	</a:t>
            </a:r>
          </a:p>
          <a:p>
            <a:pPr marL="228600" indent="-228600">
              <a:buFont typeface="+mj-lt"/>
              <a:buAutoNum type="arabicPeriod"/>
            </a:pPr>
            <a:r>
              <a:rPr lang="en-US" sz="1000" dirty="0">
                <a:latin typeface="Arial" panose="020B0604020202020204" pitchFamily="34" charset="0"/>
                <a:cs typeface="Arial" panose="020B0604020202020204" pitchFamily="34" charset="0"/>
              </a:rPr>
              <a:t>Snowflake			</a:t>
            </a:r>
          </a:p>
          <a:p>
            <a:pPr marL="228600" indent="-228600">
              <a:buFont typeface="+mj-lt"/>
              <a:buAutoNum type="arabicPeriod"/>
            </a:pPr>
            <a:r>
              <a:rPr lang="en-US" sz="1000" dirty="0">
                <a:latin typeface="Arial" panose="020B0604020202020204" pitchFamily="34" charset="0"/>
                <a:cs typeface="Arial" panose="020B0604020202020204" pitchFamily="34" charset="0"/>
              </a:rPr>
              <a:t>Wonder Woman</a:t>
            </a:r>
          </a:p>
          <a:p>
            <a:pPr marL="228600" indent="-228600">
              <a:buFont typeface="+mj-lt"/>
              <a:buAutoNum type="arabicPeriod"/>
            </a:pPr>
            <a:r>
              <a:rPr lang="en-US" sz="1000" dirty="0">
                <a:latin typeface="Arial" panose="020B0604020202020204" pitchFamily="34" charset="0"/>
                <a:cs typeface="Arial" panose="020B0604020202020204" pitchFamily="34" charset="0"/>
              </a:rPr>
              <a:t>Captain Marvel		</a:t>
            </a:r>
          </a:p>
          <a:p>
            <a:pPr algn="ctr"/>
            <a:endParaRPr lang="en-US" sz="1000" dirty="0">
              <a:latin typeface="Arial" panose="020B0604020202020204" pitchFamily="34" charset="0"/>
              <a:cs typeface="Arial" panose="020B0604020202020204" pitchFamily="34" charset="0"/>
            </a:endParaRPr>
          </a:p>
          <a:p>
            <a:r>
              <a:rPr lang="en-US" sz="1000" dirty="0">
                <a:latin typeface="Arial" panose="020B0604020202020204" pitchFamily="34" charset="0"/>
                <a:cs typeface="Arial" panose="020B0604020202020204" pitchFamily="34" charset="0"/>
              </a:rPr>
              <a:t>Q5:  What would you rather do in your free time?</a:t>
            </a:r>
          </a:p>
          <a:p>
            <a:pPr marL="228600" indent="-228600">
              <a:buFont typeface="+mj-lt"/>
              <a:buAutoNum type="arabicPeriod"/>
            </a:pPr>
            <a:r>
              <a:rPr lang="en-US" sz="1000" dirty="0">
                <a:latin typeface="Arial" panose="020B0604020202020204" pitchFamily="34" charset="0"/>
                <a:cs typeface="Arial" panose="020B0604020202020204" pitchFamily="34" charset="0"/>
              </a:rPr>
              <a:t>Go for a hike</a:t>
            </a:r>
          </a:p>
          <a:p>
            <a:pPr marL="228600" indent="-228600">
              <a:buFont typeface="+mj-lt"/>
              <a:buAutoNum type="arabicPeriod"/>
            </a:pPr>
            <a:r>
              <a:rPr lang="en-US" sz="1000" dirty="0">
                <a:latin typeface="Arial" panose="020B0604020202020204" pitchFamily="34" charset="0"/>
                <a:cs typeface="Arial" panose="020B0604020202020204" pitchFamily="34" charset="0"/>
              </a:rPr>
              <a:t>Curl up on the couch and watch Tv</a:t>
            </a:r>
          </a:p>
          <a:p>
            <a:pPr marL="228600" indent="-228600">
              <a:buFont typeface="+mj-lt"/>
              <a:buAutoNum type="arabicPeriod"/>
            </a:pPr>
            <a:r>
              <a:rPr lang="en-US" sz="1000" dirty="0">
                <a:latin typeface="Arial" panose="020B0604020202020204" pitchFamily="34" charset="0"/>
                <a:cs typeface="Arial" panose="020B0604020202020204" pitchFamily="34" charset="0"/>
              </a:rPr>
              <a:t>Work on arts and crafts</a:t>
            </a:r>
          </a:p>
          <a:p>
            <a:pPr marL="228600" indent="-228600">
              <a:buFont typeface="+mj-lt"/>
              <a:buAutoNum type="arabicPeriod"/>
            </a:pPr>
            <a:r>
              <a:rPr lang="en-US" sz="1000" dirty="0">
                <a:latin typeface="Arial" panose="020B0604020202020204" pitchFamily="34" charset="0"/>
                <a:cs typeface="Arial" panose="020B0604020202020204" pitchFamily="34" charset="0"/>
              </a:rPr>
              <a:t>Curl up on the couch and read a book</a:t>
            </a:r>
          </a:p>
          <a:p>
            <a:pPr marL="228600" indent="-228600">
              <a:buFont typeface="+mj-lt"/>
              <a:buAutoNum type="arabicPeriod"/>
            </a:pPr>
            <a:r>
              <a:rPr lang="en-US" sz="1000" dirty="0">
                <a:latin typeface="Arial" panose="020B0604020202020204" pitchFamily="34" charset="0"/>
                <a:cs typeface="Arial" panose="020B0604020202020204" pitchFamily="34" charset="0"/>
              </a:rPr>
              <a:t>Manage your money</a:t>
            </a:r>
          </a:p>
          <a:p>
            <a:pPr marL="228600" indent="-228600">
              <a:buFont typeface="+mj-lt"/>
              <a:buAutoNum type="arabicPeriod"/>
            </a:pPr>
            <a:endParaRPr lang="en-US" sz="1000" dirty="0">
              <a:latin typeface="Arial" panose="020B0604020202020204" pitchFamily="34" charset="0"/>
              <a:cs typeface="Arial" panose="020B0604020202020204" pitchFamily="34" charset="0"/>
            </a:endParaRPr>
          </a:p>
          <a:p>
            <a:r>
              <a:rPr lang="en-US" sz="1000" dirty="0">
                <a:solidFill>
                  <a:srgbClr val="4D5156"/>
                </a:solidFill>
                <a:latin typeface="Roboto"/>
              </a:rPr>
              <a:t>Q1: What type of movie do you like to watch?</a:t>
            </a:r>
          </a:p>
          <a:p>
            <a:pPr marL="228600" indent="-228600">
              <a:buAutoNum type="arabicPeriod"/>
            </a:pPr>
            <a:r>
              <a:rPr lang="en-US" sz="1000" dirty="0">
                <a:solidFill>
                  <a:srgbClr val="4D5156"/>
                </a:solidFill>
                <a:latin typeface="Roboto"/>
              </a:rPr>
              <a:t>Adventure</a:t>
            </a:r>
          </a:p>
          <a:p>
            <a:pPr marL="228600" indent="-228600">
              <a:buAutoNum type="arabicPeriod"/>
            </a:pPr>
            <a:r>
              <a:rPr lang="en-US" sz="1000" dirty="0">
                <a:solidFill>
                  <a:srgbClr val="4D5156"/>
                </a:solidFill>
                <a:latin typeface="Roboto"/>
              </a:rPr>
              <a:t>Suspense</a:t>
            </a:r>
          </a:p>
          <a:p>
            <a:pPr marL="228600" indent="-228600">
              <a:buAutoNum type="arabicPeriod"/>
            </a:pPr>
            <a:r>
              <a:rPr lang="en-US" sz="1000" dirty="0">
                <a:solidFill>
                  <a:srgbClr val="4D5156"/>
                </a:solidFill>
                <a:latin typeface="Roboto"/>
              </a:rPr>
              <a:t>Horror</a:t>
            </a:r>
          </a:p>
          <a:p>
            <a:pPr marL="228600" indent="-228600">
              <a:buAutoNum type="arabicPeriod"/>
            </a:pPr>
            <a:r>
              <a:rPr lang="en-US" sz="1000" dirty="0">
                <a:solidFill>
                  <a:srgbClr val="4D5156"/>
                </a:solidFill>
                <a:latin typeface="Roboto"/>
              </a:rPr>
              <a:t>Romantic Comedy</a:t>
            </a:r>
          </a:p>
          <a:p>
            <a:pPr marL="228600" indent="-228600">
              <a:buAutoNum type="arabicPeriod"/>
            </a:pPr>
            <a:r>
              <a:rPr lang="en-US" sz="1000" dirty="0">
                <a:solidFill>
                  <a:srgbClr val="4D5156"/>
                </a:solidFill>
                <a:latin typeface="Roboto"/>
              </a:rPr>
              <a:t>Comedy</a:t>
            </a:r>
          </a:p>
          <a:p>
            <a:endParaRPr lang="en-US" sz="1000" dirty="0">
              <a:solidFill>
                <a:srgbClr val="4D5156"/>
              </a:solidFill>
              <a:latin typeface="Roboto"/>
            </a:endParaRPr>
          </a:p>
          <a:p>
            <a:r>
              <a:rPr lang="en-US" sz="1000" dirty="0">
                <a:solidFill>
                  <a:srgbClr val="4D5156"/>
                </a:solidFill>
                <a:latin typeface="Roboto"/>
              </a:rPr>
              <a:t>Q2: What detective show do you prefer?</a:t>
            </a:r>
          </a:p>
          <a:p>
            <a:pPr marL="228600" indent="-228600">
              <a:buFont typeface="+mj-lt"/>
              <a:buAutoNum type="arabicPeriod"/>
            </a:pPr>
            <a:r>
              <a:rPr lang="en-US" sz="1000" dirty="0">
                <a:solidFill>
                  <a:srgbClr val="4D5156"/>
                </a:solidFill>
                <a:latin typeface="Roboto"/>
              </a:rPr>
              <a:t>Bones</a:t>
            </a:r>
          </a:p>
          <a:p>
            <a:pPr marL="228600" indent="-228600">
              <a:buFont typeface="+mj-lt"/>
              <a:buAutoNum type="arabicPeriod"/>
            </a:pPr>
            <a:r>
              <a:rPr lang="en-US" sz="1000" dirty="0">
                <a:solidFill>
                  <a:srgbClr val="4D5156"/>
                </a:solidFill>
                <a:latin typeface="Roboto"/>
              </a:rPr>
              <a:t>NCIS			</a:t>
            </a:r>
          </a:p>
          <a:p>
            <a:pPr marL="228600" indent="-228600">
              <a:buFont typeface="+mj-lt"/>
              <a:buAutoNum type="arabicPeriod"/>
            </a:pPr>
            <a:r>
              <a:rPr lang="en-US" sz="1000" dirty="0">
                <a:solidFill>
                  <a:srgbClr val="4D5156"/>
                </a:solidFill>
                <a:latin typeface="Roboto"/>
              </a:rPr>
              <a:t>Murder She Wrote</a:t>
            </a:r>
          </a:p>
          <a:p>
            <a:pPr marL="228600" indent="-228600">
              <a:buFont typeface="+mj-lt"/>
              <a:buAutoNum type="arabicPeriod"/>
            </a:pPr>
            <a:r>
              <a:rPr lang="en-US" sz="1000" dirty="0">
                <a:solidFill>
                  <a:srgbClr val="4D5156"/>
                </a:solidFill>
                <a:latin typeface="Roboto"/>
              </a:rPr>
              <a:t>Law and Order</a:t>
            </a:r>
          </a:p>
          <a:p>
            <a:pPr marL="228600" indent="-228600">
              <a:buFont typeface="+mj-lt"/>
              <a:buAutoNum type="arabicPeriod"/>
            </a:pPr>
            <a:r>
              <a:rPr lang="en-US" sz="1000" dirty="0">
                <a:solidFill>
                  <a:srgbClr val="4D5156"/>
                </a:solidFill>
                <a:latin typeface="Roboto"/>
              </a:rPr>
              <a:t>Sherlock				</a:t>
            </a:r>
            <a:endParaRPr lang="en-US" sz="1000" dirty="0"/>
          </a:p>
          <a:p>
            <a:r>
              <a:rPr lang="en-US" sz="1000" dirty="0">
                <a:solidFill>
                  <a:srgbClr val="4D5156"/>
                </a:solidFill>
                <a:latin typeface="Roboto"/>
              </a:rPr>
              <a:t>Q3: What Fantasy movie would you prefer to watch? </a:t>
            </a:r>
          </a:p>
          <a:p>
            <a:pPr marL="228600" indent="-228600">
              <a:buFont typeface="+mj-lt"/>
              <a:buAutoNum type="arabicPeriod"/>
            </a:pPr>
            <a:r>
              <a:rPr lang="en-US" sz="1000" dirty="0">
                <a:solidFill>
                  <a:srgbClr val="4D5156"/>
                </a:solidFill>
                <a:latin typeface="Roboto"/>
              </a:rPr>
              <a:t>Harry Potter</a:t>
            </a:r>
          </a:p>
          <a:p>
            <a:pPr marL="228600" indent="-228600">
              <a:buFont typeface="+mj-lt"/>
              <a:buAutoNum type="arabicPeriod"/>
            </a:pPr>
            <a:r>
              <a:rPr lang="en-US" sz="1000" dirty="0">
                <a:solidFill>
                  <a:srgbClr val="4D5156"/>
                </a:solidFill>
                <a:latin typeface="Roboto"/>
              </a:rPr>
              <a:t>The Hobbit			</a:t>
            </a:r>
          </a:p>
          <a:p>
            <a:pPr marL="228600" indent="-228600">
              <a:buFont typeface="+mj-lt"/>
              <a:buAutoNum type="arabicPeriod"/>
            </a:pPr>
            <a:r>
              <a:rPr lang="en-US" sz="1000" dirty="0">
                <a:solidFill>
                  <a:srgbClr val="4D5156"/>
                </a:solidFill>
                <a:latin typeface="Roboto"/>
              </a:rPr>
              <a:t>Game of Thrones</a:t>
            </a:r>
          </a:p>
          <a:p>
            <a:pPr marL="228600" indent="-228600">
              <a:buFont typeface="+mj-lt"/>
              <a:buAutoNum type="arabicPeriod"/>
            </a:pPr>
            <a:r>
              <a:rPr lang="en-US" sz="1000" dirty="0">
                <a:solidFill>
                  <a:srgbClr val="4D5156"/>
                </a:solidFill>
                <a:latin typeface="Roboto"/>
              </a:rPr>
              <a:t>Pete’s Dragon</a:t>
            </a:r>
          </a:p>
          <a:p>
            <a:pPr marL="228600" indent="-228600">
              <a:buFont typeface="+mj-lt"/>
              <a:buAutoNum type="arabicPeriod"/>
            </a:pPr>
            <a:r>
              <a:rPr lang="en-US" sz="1000" dirty="0">
                <a:solidFill>
                  <a:srgbClr val="4D5156"/>
                </a:solidFill>
                <a:latin typeface="Roboto"/>
              </a:rPr>
              <a:t>Mulan			</a:t>
            </a:r>
          </a:p>
          <a:p>
            <a:endParaRPr lang="en-US" sz="1000" dirty="0"/>
          </a:p>
          <a:p>
            <a:r>
              <a:rPr lang="en-US" sz="1000" dirty="0"/>
              <a:t>Q4:  What type of trait do you prefer? </a:t>
            </a:r>
          </a:p>
          <a:p>
            <a:pPr marL="228600" indent="-228600">
              <a:buFont typeface="+mj-lt"/>
              <a:buAutoNum type="arabicPeriod"/>
            </a:pPr>
            <a:r>
              <a:rPr lang="en-US" sz="1000" dirty="0"/>
              <a:t>Funny</a:t>
            </a:r>
          </a:p>
          <a:p>
            <a:pPr marL="228600" indent="-228600">
              <a:buFont typeface="+mj-lt"/>
              <a:buAutoNum type="arabicPeriod"/>
            </a:pPr>
            <a:r>
              <a:rPr lang="en-US" sz="1000" dirty="0"/>
              <a:t>Intelligent			</a:t>
            </a:r>
          </a:p>
          <a:p>
            <a:pPr marL="228600" indent="-228600">
              <a:buFont typeface="+mj-lt"/>
              <a:buAutoNum type="arabicPeriod"/>
            </a:pPr>
            <a:r>
              <a:rPr lang="en-US" sz="1000" dirty="0"/>
              <a:t>Protector	</a:t>
            </a:r>
          </a:p>
          <a:p>
            <a:pPr marL="228600" indent="-228600">
              <a:buFont typeface="+mj-lt"/>
              <a:buAutoNum type="arabicPeriod"/>
            </a:pPr>
            <a:r>
              <a:rPr lang="en-US" sz="1000" dirty="0"/>
              <a:t>Frugal </a:t>
            </a:r>
          </a:p>
          <a:p>
            <a:pPr marL="228600" indent="-228600">
              <a:buFont typeface="+mj-lt"/>
              <a:buAutoNum type="arabicPeriod"/>
            </a:pPr>
            <a:r>
              <a:rPr lang="en-US" sz="1000" dirty="0"/>
              <a:t>Free Spirit					</a:t>
            </a:r>
          </a:p>
          <a:p>
            <a:r>
              <a:rPr lang="en-US" sz="1000" dirty="0"/>
              <a:t>Q5:  Where would you prefer to live?</a:t>
            </a:r>
          </a:p>
          <a:p>
            <a:pPr marL="228600" indent="-228600">
              <a:buFont typeface="+mj-lt"/>
              <a:buAutoNum type="arabicPeriod"/>
            </a:pPr>
            <a:r>
              <a:rPr lang="en-US" sz="1000" dirty="0"/>
              <a:t>Pacific Northwest</a:t>
            </a:r>
          </a:p>
          <a:p>
            <a:pPr marL="228600" indent="-228600">
              <a:buFont typeface="+mj-lt"/>
              <a:buAutoNum type="arabicPeriod"/>
            </a:pPr>
            <a:r>
              <a:rPr lang="en-US" sz="1000" dirty="0"/>
              <a:t>Asia</a:t>
            </a:r>
          </a:p>
          <a:p>
            <a:pPr marL="228600" indent="-228600">
              <a:buFont typeface="+mj-lt"/>
              <a:buAutoNum type="arabicPeriod"/>
            </a:pPr>
            <a:r>
              <a:rPr lang="en-US" sz="1000" dirty="0"/>
              <a:t>Atlantic Northeast</a:t>
            </a:r>
          </a:p>
          <a:p>
            <a:pPr marL="228600" indent="-228600">
              <a:buFont typeface="+mj-lt"/>
              <a:buAutoNum type="arabicPeriod"/>
            </a:pPr>
            <a:r>
              <a:rPr lang="en-US" sz="1000" dirty="0"/>
              <a:t>Europe</a:t>
            </a:r>
          </a:p>
          <a:p>
            <a:pPr marL="228600" indent="-228600">
              <a:buFont typeface="+mj-lt"/>
              <a:buAutoNum type="arabicPeriod"/>
            </a:pPr>
            <a:r>
              <a:rPr lang="en-US" sz="1000" dirty="0"/>
              <a:t>Pacific Southwest</a:t>
            </a:r>
          </a:p>
          <a:p>
            <a:endParaRPr lang="en-US"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031953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F24B84-4C5E-43B8-9218-2B50A1677CA2}"/>
              </a:ext>
            </a:extLst>
          </p:cNvPr>
          <p:cNvSpPr/>
          <p:nvPr/>
        </p:nvSpPr>
        <p:spPr>
          <a:xfrm>
            <a:off x="284174" y="180535"/>
            <a:ext cx="3717375" cy="11172289"/>
          </a:xfrm>
          <a:prstGeom prst="rect">
            <a:avLst/>
          </a:prstGeom>
        </p:spPr>
        <p:txBody>
          <a:bodyPr wrap="square">
            <a:spAutoFit/>
          </a:bodyPr>
          <a:lstStyle/>
          <a:p>
            <a:r>
              <a:rPr lang="en-US" sz="1000" dirty="0">
                <a:solidFill>
                  <a:srgbClr val="4D5156"/>
                </a:solidFill>
                <a:latin typeface="Arial" panose="020B0604020202020204" pitchFamily="34" charset="0"/>
                <a:cs typeface="Arial" panose="020B0604020202020204" pitchFamily="34" charset="0"/>
              </a:rPr>
              <a:t>Q1: You have a Dragon Tattoo? </a:t>
            </a:r>
          </a:p>
          <a:p>
            <a:pPr marL="228600" indent="-228600">
              <a:buAutoNum type="arabicPeriod"/>
            </a:pPr>
            <a:r>
              <a:rPr lang="en-US" sz="1000">
                <a:solidFill>
                  <a:srgbClr val="4D5156"/>
                </a:solidFill>
                <a:latin typeface="Arial" panose="020B0604020202020204" pitchFamily="34" charset="0"/>
                <a:cs typeface="Arial" panose="020B0604020202020204" pitchFamily="34" charset="0"/>
              </a:rPr>
              <a:t>NeverYY</a:t>
            </a:r>
            <a:endParaRPr lang="en-US" sz="1000" dirty="0">
              <a:solidFill>
                <a:srgbClr val="4D5156"/>
              </a:solidFill>
              <a:latin typeface="Arial" panose="020B0604020202020204" pitchFamily="34" charset="0"/>
              <a:cs typeface="Arial" panose="020B0604020202020204" pitchFamily="34" charset="0"/>
            </a:endParaRPr>
          </a:p>
          <a:p>
            <a:pPr marL="228600" indent="-228600">
              <a:buAutoNum type="arabicPeriod"/>
            </a:pPr>
            <a:r>
              <a:rPr lang="en-US" sz="1000" dirty="0">
                <a:solidFill>
                  <a:srgbClr val="4D5156"/>
                </a:solidFill>
                <a:latin typeface="Arial" panose="020B0604020202020204" pitchFamily="34" charset="0"/>
                <a:cs typeface="Arial" panose="020B0604020202020204" pitchFamily="34" charset="0"/>
              </a:rPr>
              <a:t>No</a:t>
            </a:r>
          </a:p>
          <a:p>
            <a:pPr marL="228600" indent="-228600">
              <a:buAutoNum type="arabicPeriod"/>
            </a:pPr>
            <a:r>
              <a:rPr lang="en-US" sz="1000" dirty="0">
                <a:solidFill>
                  <a:srgbClr val="4D5156"/>
                </a:solidFill>
                <a:latin typeface="Arial" panose="020B0604020202020204" pitchFamily="34" charset="0"/>
                <a:cs typeface="Arial" panose="020B0604020202020204" pitchFamily="34" charset="0"/>
              </a:rPr>
              <a:t>Thinking About it</a:t>
            </a:r>
          </a:p>
          <a:p>
            <a:pPr marL="228600" indent="-228600">
              <a:buAutoNum type="arabicPeriod"/>
            </a:pPr>
            <a:r>
              <a:rPr lang="en-US" sz="1000" dirty="0">
                <a:solidFill>
                  <a:srgbClr val="4D5156"/>
                </a:solidFill>
                <a:latin typeface="Arial" panose="020B0604020202020204" pitchFamily="34" charset="0"/>
                <a:cs typeface="Arial" panose="020B0604020202020204" pitchFamily="34" charset="0"/>
              </a:rPr>
              <a:t>Yes</a:t>
            </a:r>
          </a:p>
          <a:p>
            <a:pPr marL="228600" indent="-228600">
              <a:buAutoNum type="arabicPeriod"/>
            </a:pPr>
            <a:r>
              <a:rPr lang="en-US" sz="1000" dirty="0">
                <a:solidFill>
                  <a:srgbClr val="4D5156"/>
                </a:solidFill>
                <a:latin typeface="Arial" panose="020B0604020202020204" pitchFamily="34" charset="0"/>
                <a:cs typeface="Arial" panose="020B0604020202020204" pitchFamily="34" charset="0"/>
              </a:rPr>
              <a:t>Have more than 1</a:t>
            </a:r>
          </a:p>
          <a:p>
            <a:endParaRPr lang="en-US" sz="1000" dirty="0">
              <a:solidFill>
                <a:srgbClr val="4D5156"/>
              </a:solidFill>
              <a:latin typeface="Arial" panose="020B0604020202020204" pitchFamily="34" charset="0"/>
              <a:cs typeface="Arial" panose="020B0604020202020204" pitchFamily="34" charset="0"/>
            </a:endParaRPr>
          </a:p>
          <a:p>
            <a:r>
              <a:rPr lang="en-US" sz="1000" dirty="0">
                <a:solidFill>
                  <a:srgbClr val="4D5156"/>
                </a:solidFill>
                <a:latin typeface="Arial" panose="020B0604020202020204" pitchFamily="34" charset="0"/>
                <a:cs typeface="Arial" panose="020B0604020202020204" pitchFamily="34" charset="0"/>
              </a:rPr>
              <a:t>Q2: You love hunting</a:t>
            </a:r>
          </a:p>
          <a:p>
            <a:pPr marL="228600" indent="-228600">
              <a:buFont typeface="+mj-lt"/>
              <a:buAutoNum type="arabicPeriod"/>
            </a:pPr>
            <a:r>
              <a:rPr lang="en-US" sz="1000" dirty="0">
                <a:solidFill>
                  <a:srgbClr val="4D5156"/>
                </a:solidFill>
                <a:latin typeface="Arial" panose="020B0604020202020204" pitchFamily="34" charset="0"/>
                <a:cs typeface="Arial" panose="020B0604020202020204" pitchFamily="34" charset="0"/>
              </a:rPr>
              <a:t>No</a:t>
            </a:r>
          </a:p>
          <a:p>
            <a:pPr marL="228600" indent="-228600">
              <a:buFont typeface="+mj-lt"/>
              <a:buAutoNum type="arabicPeriod"/>
            </a:pPr>
            <a:r>
              <a:rPr lang="en-US" sz="1000" dirty="0">
                <a:solidFill>
                  <a:srgbClr val="4D5156"/>
                </a:solidFill>
                <a:latin typeface="Arial" panose="020B0604020202020204" pitchFamily="34" charset="0"/>
                <a:cs typeface="Arial" panose="020B0604020202020204" pitchFamily="34" charset="0"/>
              </a:rPr>
              <a:t>Not really</a:t>
            </a:r>
          </a:p>
          <a:p>
            <a:pPr marL="228600" indent="-228600">
              <a:buFont typeface="+mj-lt"/>
              <a:buAutoNum type="arabicPeriod"/>
            </a:pPr>
            <a:r>
              <a:rPr lang="en-US" sz="1000" dirty="0">
                <a:solidFill>
                  <a:srgbClr val="4D5156"/>
                </a:solidFill>
                <a:latin typeface="Arial" panose="020B0604020202020204" pitchFamily="34" charset="0"/>
                <a:cs typeface="Arial" panose="020B0604020202020204" pitchFamily="34" charset="0"/>
              </a:rPr>
              <a:t>No preference</a:t>
            </a:r>
          </a:p>
          <a:p>
            <a:pPr marL="228600" indent="-228600">
              <a:buFont typeface="+mj-lt"/>
              <a:buAutoNum type="arabicPeriod"/>
            </a:pPr>
            <a:r>
              <a:rPr lang="en-US" sz="1000" dirty="0">
                <a:solidFill>
                  <a:srgbClr val="4D5156"/>
                </a:solidFill>
                <a:latin typeface="Arial" panose="020B0604020202020204" pitchFamily="34" charset="0"/>
                <a:cs typeface="Arial" panose="020B0604020202020204" pitchFamily="34" charset="0"/>
              </a:rPr>
              <a:t>Maybe</a:t>
            </a:r>
          </a:p>
          <a:p>
            <a:pPr marL="228600" indent="-228600">
              <a:buFont typeface="+mj-lt"/>
              <a:buAutoNum type="arabicPeriod"/>
            </a:pPr>
            <a:r>
              <a:rPr lang="en-US" sz="1000" dirty="0">
                <a:solidFill>
                  <a:srgbClr val="4D5156"/>
                </a:solidFill>
                <a:latin typeface="Arial" panose="020B0604020202020204" pitchFamily="34" charset="0"/>
                <a:cs typeface="Arial" panose="020B0604020202020204" pitchFamily="34" charset="0"/>
              </a:rPr>
              <a:t>Yes</a:t>
            </a:r>
          </a:p>
          <a:p>
            <a:endParaRPr lang="en-US" sz="1000" dirty="0">
              <a:solidFill>
                <a:srgbClr val="4D5156"/>
              </a:solidFill>
              <a:latin typeface="Arial" panose="020B0604020202020204" pitchFamily="34" charset="0"/>
              <a:cs typeface="Arial" panose="020B0604020202020204" pitchFamily="34" charset="0"/>
            </a:endParaRPr>
          </a:p>
          <a:p>
            <a:r>
              <a:rPr lang="en-US" sz="1000" dirty="0">
                <a:solidFill>
                  <a:srgbClr val="4D5156"/>
                </a:solidFill>
                <a:latin typeface="Arial" panose="020B0604020202020204" pitchFamily="34" charset="0"/>
                <a:cs typeface="Arial" panose="020B0604020202020204" pitchFamily="34" charset="0"/>
              </a:rPr>
              <a:t>Q3: What color do you prefer? </a:t>
            </a:r>
          </a:p>
          <a:p>
            <a:pPr marL="228600" indent="-228600">
              <a:buFont typeface="+mj-lt"/>
              <a:buAutoNum type="arabicPeriod"/>
            </a:pPr>
            <a:r>
              <a:rPr lang="en-US" sz="1000" dirty="0">
                <a:solidFill>
                  <a:srgbClr val="4D5156"/>
                </a:solidFill>
                <a:latin typeface="Arial" panose="020B0604020202020204" pitchFamily="34" charset="0"/>
                <a:cs typeface="Arial" panose="020B0604020202020204" pitchFamily="34" charset="0"/>
              </a:rPr>
              <a:t>Red</a:t>
            </a:r>
          </a:p>
          <a:p>
            <a:pPr marL="228600" indent="-228600">
              <a:buFont typeface="+mj-lt"/>
              <a:buAutoNum type="arabicPeriod"/>
            </a:pPr>
            <a:r>
              <a:rPr lang="en-US" sz="1000" dirty="0">
                <a:solidFill>
                  <a:srgbClr val="4D5156"/>
                </a:solidFill>
                <a:latin typeface="Arial" panose="020B0604020202020204" pitchFamily="34" charset="0"/>
                <a:cs typeface="Arial" panose="020B0604020202020204" pitchFamily="34" charset="0"/>
              </a:rPr>
              <a:t>Green</a:t>
            </a:r>
          </a:p>
          <a:p>
            <a:pPr marL="228600" indent="-228600">
              <a:buFont typeface="+mj-lt"/>
              <a:buAutoNum type="arabicPeriod"/>
            </a:pPr>
            <a:r>
              <a:rPr lang="en-US" sz="1000" dirty="0">
                <a:solidFill>
                  <a:srgbClr val="4D5156"/>
                </a:solidFill>
                <a:latin typeface="Arial" panose="020B0604020202020204" pitchFamily="34" charset="0"/>
                <a:cs typeface="Arial" panose="020B0604020202020204" pitchFamily="34" charset="0"/>
              </a:rPr>
              <a:t>White   			</a:t>
            </a:r>
          </a:p>
          <a:p>
            <a:pPr marL="228600" indent="-228600">
              <a:buFont typeface="+mj-lt"/>
              <a:buAutoNum type="arabicPeriod"/>
            </a:pPr>
            <a:r>
              <a:rPr lang="en-US" sz="1000" dirty="0">
                <a:solidFill>
                  <a:srgbClr val="4D5156"/>
                </a:solidFill>
                <a:latin typeface="Arial" panose="020B0604020202020204" pitchFamily="34" charset="0"/>
                <a:cs typeface="Arial" panose="020B0604020202020204" pitchFamily="34" charset="0"/>
              </a:rPr>
              <a:t>Blue</a:t>
            </a:r>
          </a:p>
          <a:p>
            <a:pPr marL="228600" indent="-228600">
              <a:buFont typeface="+mj-lt"/>
              <a:buAutoNum type="arabicPeriod"/>
            </a:pPr>
            <a:r>
              <a:rPr lang="en-US" sz="1000" dirty="0">
                <a:solidFill>
                  <a:srgbClr val="4D5156"/>
                </a:solidFill>
                <a:latin typeface="Arial" panose="020B0604020202020204" pitchFamily="34" charset="0"/>
                <a:cs typeface="Arial" panose="020B0604020202020204" pitchFamily="34" charset="0"/>
              </a:rPr>
              <a:t>Black				</a:t>
            </a:r>
            <a:endParaRPr lang="en-US" sz="1000" dirty="0">
              <a:latin typeface="Arial" panose="020B0604020202020204" pitchFamily="34" charset="0"/>
              <a:cs typeface="Arial" panose="020B0604020202020204" pitchFamily="34" charset="0"/>
            </a:endParaRPr>
          </a:p>
          <a:p>
            <a:r>
              <a:rPr lang="en-US" sz="1000" dirty="0">
                <a:latin typeface="Arial" panose="020B0604020202020204" pitchFamily="34" charset="0"/>
                <a:cs typeface="Arial" panose="020B0604020202020204" pitchFamily="34" charset="0"/>
              </a:rPr>
              <a:t>Q4:  What superhero do you prefer? </a:t>
            </a:r>
          </a:p>
          <a:p>
            <a:pPr marL="228600" indent="-228600">
              <a:buFont typeface="+mj-lt"/>
              <a:buAutoNum type="arabicPeriod"/>
            </a:pPr>
            <a:r>
              <a:rPr lang="en-US" sz="1000" dirty="0">
                <a:latin typeface="Arial" panose="020B0604020202020204" pitchFamily="34" charset="0"/>
                <a:cs typeface="Arial" panose="020B0604020202020204" pitchFamily="34" charset="0"/>
              </a:rPr>
              <a:t>Iron Man 	     		</a:t>
            </a:r>
          </a:p>
          <a:p>
            <a:pPr marL="228600" indent="-228600">
              <a:buFont typeface="+mj-lt"/>
              <a:buAutoNum type="arabicPeriod"/>
            </a:pPr>
            <a:r>
              <a:rPr lang="en-US" sz="1000" dirty="0">
                <a:latin typeface="Arial" panose="020B0604020202020204" pitchFamily="34" charset="0"/>
                <a:cs typeface="Arial" panose="020B0604020202020204" pitchFamily="34" charset="0"/>
              </a:rPr>
              <a:t>Captain America 	</a:t>
            </a:r>
          </a:p>
          <a:p>
            <a:pPr marL="228600" indent="-228600">
              <a:buFont typeface="+mj-lt"/>
              <a:buAutoNum type="arabicPeriod"/>
            </a:pPr>
            <a:r>
              <a:rPr lang="en-US" sz="1000" dirty="0">
                <a:latin typeface="Arial" panose="020B0604020202020204" pitchFamily="34" charset="0"/>
                <a:cs typeface="Arial" panose="020B0604020202020204" pitchFamily="34" charset="0"/>
              </a:rPr>
              <a:t>Snowflake			</a:t>
            </a:r>
          </a:p>
          <a:p>
            <a:pPr marL="228600" indent="-228600">
              <a:buFont typeface="+mj-lt"/>
              <a:buAutoNum type="arabicPeriod"/>
            </a:pPr>
            <a:r>
              <a:rPr lang="en-US" sz="1000" dirty="0">
                <a:latin typeface="Arial" panose="020B0604020202020204" pitchFamily="34" charset="0"/>
                <a:cs typeface="Arial" panose="020B0604020202020204" pitchFamily="34" charset="0"/>
              </a:rPr>
              <a:t>Wonder Woman</a:t>
            </a:r>
          </a:p>
          <a:p>
            <a:pPr marL="228600" indent="-228600">
              <a:buFont typeface="+mj-lt"/>
              <a:buAutoNum type="arabicPeriod"/>
            </a:pPr>
            <a:r>
              <a:rPr lang="en-US" sz="1000" dirty="0">
                <a:latin typeface="Arial" panose="020B0604020202020204" pitchFamily="34" charset="0"/>
                <a:cs typeface="Arial" panose="020B0604020202020204" pitchFamily="34" charset="0"/>
              </a:rPr>
              <a:t>Captain Marvel		</a:t>
            </a:r>
          </a:p>
          <a:p>
            <a:pPr algn="ctr"/>
            <a:endParaRPr lang="en-US" sz="1000" dirty="0">
              <a:latin typeface="Arial" panose="020B0604020202020204" pitchFamily="34" charset="0"/>
              <a:cs typeface="Arial" panose="020B0604020202020204" pitchFamily="34" charset="0"/>
            </a:endParaRPr>
          </a:p>
          <a:p>
            <a:r>
              <a:rPr lang="en-US" sz="1000" dirty="0">
                <a:latin typeface="Arial" panose="020B0604020202020204" pitchFamily="34" charset="0"/>
                <a:cs typeface="Arial" panose="020B0604020202020204" pitchFamily="34" charset="0"/>
              </a:rPr>
              <a:t>Q5:  What would you rather do in your free time?</a:t>
            </a:r>
          </a:p>
          <a:p>
            <a:pPr marL="228600" indent="-228600">
              <a:buFont typeface="+mj-lt"/>
              <a:buAutoNum type="arabicPeriod"/>
            </a:pPr>
            <a:r>
              <a:rPr lang="en-US" sz="1000" dirty="0">
                <a:latin typeface="Arial" panose="020B0604020202020204" pitchFamily="34" charset="0"/>
                <a:cs typeface="Arial" panose="020B0604020202020204" pitchFamily="34" charset="0"/>
              </a:rPr>
              <a:t>Go for a hike</a:t>
            </a:r>
          </a:p>
          <a:p>
            <a:pPr marL="228600" indent="-228600">
              <a:buFont typeface="+mj-lt"/>
              <a:buAutoNum type="arabicPeriod"/>
            </a:pPr>
            <a:r>
              <a:rPr lang="en-US" sz="1000" dirty="0">
                <a:latin typeface="Arial" panose="020B0604020202020204" pitchFamily="34" charset="0"/>
                <a:cs typeface="Arial" panose="020B0604020202020204" pitchFamily="34" charset="0"/>
              </a:rPr>
              <a:t>Curl up on the couch and watch Tv</a:t>
            </a:r>
          </a:p>
          <a:p>
            <a:pPr marL="228600" indent="-228600">
              <a:buFont typeface="+mj-lt"/>
              <a:buAutoNum type="arabicPeriod"/>
            </a:pPr>
            <a:r>
              <a:rPr lang="en-US" sz="1000" dirty="0">
                <a:latin typeface="Arial" panose="020B0604020202020204" pitchFamily="34" charset="0"/>
                <a:cs typeface="Arial" panose="020B0604020202020204" pitchFamily="34" charset="0"/>
              </a:rPr>
              <a:t>Work on arts and crafts</a:t>
            </a:r>
          </a:p>
          <a:p>
            <a:pPr marL="228600" indent="-228600">
              <a:buFont typeface="+mj-lt"/>
              <a:buAutoNum type="arabicPeriod"/>
            </a:pPr>
            <a:r>
              <a:rPr lang="en-US" sz="1000" dirty="0">
                <a:latin typeface="Arial" panose="020B0604020202020204" pitchFamily="34" charset="0"/>
                <a:cs typeface="Arial" panose="020B0604020202020204" pitchFamily="34" charset="0"/>
              </a:rPr>
              <a:t>Curl up on the couch and read a book</a:t>
            </a:r>
          </a:p>
          <a:p>
            <a:pPr marL="228600" indent="-228600">
              <a:buFont typeface="+mj-lt"/>
              <a:buAutoNum type="arabicPeriod"/>
            </a:pPr>
            <a:r>
              <a:rPr lang="en-US" sz="1000" dirty="0">
                <a:latin typeface="Arial" panose="020B0604020202020204" pitchFamily="34" charset="0"/>
                <a:cs typeface="Arial" panose="020B0604020202020204" pitchFamily="34" charset="0"/>
              </a:rPr>
              <a:t>Manage your money</a:t>
            </a:r>
          </a:p>
          <a:p>
            <a:pPr marL="228600" indent="-228600">
              <a:buFont typeface="+mj-lt"/>
              <a:buAutoNum type="arabicPeriod"/>
            </a:pPr>
            <a:endParaRPr lang="en-US" sz="1000" dirty="0">
              <a:latin typeface="Arial" panose="020B0604020202020204" pitchFamily="34" charset="0"/>
              <a:cs typeface="Arial" panose="020B0604020202020204" pitchFamily="34" charset="0"/>
            </a:endParaRPr>
          </a:p>
          <a:p>
            <a:r>
              <a:rPr lang="en-US" sz="1000" dirty="0">
                <a:solidFill>
                  <a:srgbClr val="4D5156"/>
                </a:solidFill>
                <a:latin typeface="Roboto"/>
              </a:rPr>
              <a:t>Q1: What type of movie do you like to watch?</a:t>
            </a:r>
          </a:p>
          <a:p>
            <a:pPr marL="228600" indent="-228600">
              <a:buAutoNum type="arabicPeriod"/>
            </a:pPr>
            <a:r>
              <a:rPr lang="en-US" sz="1000" dirty="0">
                <a:solidFill>
                  <a:srgbClr val="4D5156"/>
                </a:solidFill>
                <a:latin typeface="Roboto"/>
              </a:rPr>
              <a:t>Adventure</a:t>
            </a:r>
          </a:p>
          <a:p>
            <a:pPr marL="228600" indent="-228600">
              <a:buAutoNum type="arabicPeriod"/>
            </a:pPr>
            <a:r>
              <a:rPr lang="en-US" sz="1000" dirty="0">
                <a:solidFill>
                  <a:srgbClr val="4D5156"/>
                </a:solidFill>
                <a:latin typeface="Roboto"/>
              </a:rPr>
              <a:t>Suspense</a:t>
            </a:r>
          </a:p>
          <a:p>
            <a:pPr marL="228600" indent="-228600">
              <a:buAutoNum type="arabicPeriod"/>
            </a:pPr>
            <a:r>
              <a:rPr lang="en-US" sz="1000" dirty="0">
                <a:solidFill>
                  <a:srgbClr val="4D5156"/>
                </a:solidFill>
                <a:latin typeface="Roboto"/>
              </a:rPr>
              <a:t>Horror</a:t>
            </a:r>
          </a:p>
          <a:p>
            <a:pPr marL="228600" indent="-228600">
              <a:buAutoNum type="arabicPeriod"/>
            </a:pPr>
            <a:r>
              <a:rPr lang="en-US" sz="1000" dirty="0">
                <a:solidFill>
                  <a:srgbClr val="4D5156"/>
                </a:solidFill>
                <a:latin typeface="Roboto"/>
              </a:rPr>
              <a:t>Romantic Comedy</a:t>
            </a:r>
          </a:p>
          <a:p>
            <a:pPr marL="228600" indent="-228600">
              <a:buAutoNum type="arabicPeriod"/>
            </a:pPr>
            <a:r>
              <a:rPr lang="en-US" sz="1000" dirty="0">
                <a:solidFill>
                  <a:srgbClr val="4D5156"/>
                </a:solidFill>
                <a:latin typeface="Roboto"/>
              </a:rPr>
              <a:t>Comedy</a:t>
            </a:r>
          </a:p>
          <a:p>
            <a:endParaRPr lang="en-US" sz="1000" dirty="0">
              <a:solidFill>
                <a:srgbClr val="4D5156"/>
              </a:solidFill>
              <a:latin typeface="Roboto"/>
            </a:endParaRPr>
          </a:p>
          <a:p>
            <a:r>
              <a:rPr lang="en-US" sz="1000" dirty="0">
                <a:solidFill>
                  <a:srgbClr val="4D5156"/>
                </a:solidFill>
                <a:latin typeface="Roboto"/>
              </a:rPr>
              <a:t>Q2: What detective show do you prefer?</a:t>
            </a:r>
          </a:p>
          <a:p>
            <a:pPr marL="228600" indent="-228600">
              <a:buFont typeface="+mj-lt"/>
              <a:buAutoNum type="arabicPeriod"/>
            </a:pPr>
            <a:r>
              <a:rPr lang="en-US" sz="1000" dirty="0">
                <a:solidFill>
                  <a:srgbClr val="4D5156"/>
                </a:solidFill>
                <a:latin typeface="Roboto"/>
              </a:rPr>
              <a:t>Bones</a:t>
            </a:r>
          </a:p>
          <a:p>
            <a:pPr marL="228600" indent="-228600">
              <a:buFont typeface="+mj-lt"/>
              <a:buAutoNum type="arabicPeriod"/>
            </a:pPr>
            <a:r>
              <a:rPr lang="en-US" sz="1000" dirty="0">
                <a:solidFill>
                  <a:srgbClr val="4D5156"/>
                </a:solidFill>
                <a:latin typeface="Roboto"/>
              </a:rPr>
              <a:t>NCIS			</a:t>
            </a:r>
          </a:p>
          <a:p>
            <a:pPr marL="228600" indent="-228600">
              <a:buFont typeface="+mj-lt"/>
              <a:buAutoNum type="arabicPeriod"/>
            </a:pPr>
            <a:r>
              <a:rPr lang="en-US" sz="1000" dirty="0">
                <a:solidFill>
                  <a:srgbClr val="4D5156"/>
                </a:solidFill>
                <a:latin typeface="Roboto"/>
              </a:rPr>
              <a:t>Murder She Wrote</a:t>
            </a:r>
          </a:p>
          <a:p>
            <a:pPr marL="228600" indent="-228600">
              <a:buFont typeface="+mj-lt"/>
              <a:buAutoNum type="arabicPeriod"/>
            </a:pPr>
            <a:r>
              <a:rPr lang="en-US" sz="1000" dirty="0">
                <a:solidFill>
                  <a:srgbClr val="4D5156"/>
                </a:solidFill>
                <a:latin typeface="Roboto"/>
              </a:rPr>
              <a:t>Law and Order</a:t>
            </a:r>
          </a:p>
          <a:p>
            <a:pPr marL="228600" indent="-228600">
              <a:buFont typeface="+mj-lt"/>
              <a:buAutoNum type="arabicPeriod"/>
            </a:pPr>
            <a:r>
              <a:rPr lang="en-US" sz="1000" dirty="0">
                <a:solidFill>
                  <a:srgbClr val="4D5156"/>
                </a:solidFill>
                <a:latin typeface="Roboto"/>
              </a:rPr>
              <a:t>Sherlock				</a:t>
            </a:r>
            <a:endParaRPr lang="en-US" sz="1000" dirty="0"/>
          </a:p>
          <a:p>
            <a:r>
              <a:rPr lang="en-US" sz="1000" dirty="0">
                <a:solidFill>
                  <a:srgbClr val="4D5156"/>
                </a:solidFill>
                <a:latin typeface="Roboto"/>
              </a:rPr>
              <a:t>Q3: What Fantasy movie would you prefer to watch? </a:t>
            </a:r>
          </a:p>
          <a:p>
            <a:pPr marL="228600" indent="-228600">
              <a:buFont typeface="+mj-lt"/>
              <a:buAutoNum type="arabicPeriod"/>
            </a:pPr>
            <a:r>
              <a:rPr lang="en-US" sz="1000" dirty="0">
                <a:solidFill>
                  <a:srgbClr val="4D5156"/>
                </a:solidFill>
                <a:latin typeface="Roboto"/>
              </a:rPr>
              <a:t>Harry Potter</a:t>
            </a:r>
          </a:p>
          <a:p>
            <a:pPr marL="228600" indent="-228600">
              <a:buFont typeface="+mj-lt"/>
              <a:buAutoNum type="arabicPeriod"/>
            </a:pPr>
            <a:r>
              <a:rPr lang="en-US" sz="1000" dirty="0">
                <a:solidFill>
                  <a:srgbClr val="4D5156"/>
                </a:solidFill>
                <a:latin typeface="Roboto"/>
              </a:rPr>
              <a:t>The Hobbit			</a:t>
            </a:r>
          </a:p>
          <a:p>
            <a:pPr marL="228600" indent="-228600">
              <a:buFont typeface="+mj-lt"/>
              <a:buAutoNum type="arabicPeriod"/>
            </a:pPr>
            <a:r>
              <a:rPr lang="en-US" sz="1000" dirty="0">
                <a:solidFill>
                  <a:srgbClr val="4D5156"/>
                </a:solidFill>
                <a:latin typeface="Roboto"/>
              </a:rPr>
              <a:t>Game of Thrones</a:t>
            </a:r>
          </a:p>
          <a:p>
            <a:pPr marL="228600" indent="-228600">
              <a:buFont typeface="+mj-lt"/>
              <a:buAutoNum type="arabicPeriod"/>
            </a:pPr>
            <a:r>
              <a:rPr lang="en-US" sz="1000" dirty="0">
                <a:solidFill>
                  <a:srgbClr val="4D5156"/>
                </a:solidFill>
                <a:latin typeface="Roboto"/>
              </a:rPr>
              <a:t>Pete’s Dragon</a:t>
            </a:r>
          </a:p>
          <a:p>
            <a:pPr marL="228600" indent="-228600">
              <a:buFont typeface="+mj-lt"/>
              <a:buAutoNum type="arabicPeriod"/>
            </a:pPr>
            <a:r>
              <a:rPr lang="en-US" sz="1000" dirty="0">
                <a:solidFill>
                  <a:srgbClr val="4D5156"/>
                </a:solidFill>
                <a:latin typeface="Roboto"/>
              </a:rPr>
              <a:t>Mulan			</a:t>
            </a:r>
          </a:p>
          <a:p>
            <a:endParaRPr lang="en-US" sz="1000" dirty="0"/>
          </a:p>
          <a:p>
            <a:r>
              <a:rPr lang="en-US" sz="1000" dirty="0"/>
              <a:t>Q4:  What type of trait do you prefer? </a:t>
            </a:r>
          </a:p>
          <a:p>
            <a:pPr marL="228600" indent="-228600">
              <a:buFont typeface="+mj-lt"/>
              <a:buAutoNum type="arabicPeriod"/>
            </a:pPr>
            <a:r>
              <a:rPr lang="en-US" sz="1000" dirty="0"/>
              <a:t>Funny</a:t>
            </a:r>
          </a:p>
          <a:p>
            <a:pPr marL="228600" indent="-228600">
              <a:buFont typeface="+mj-lt"/>
              <a:buAutoNum type="arabicPeriod"/>
            </a:pPr>
            <a:r>
              <a:rPr lang="en-US" sz="1000" dirty="0"/>
              <a:t>Intelligent				</a:t>
            </a:r>
          </a:p>
          <a:p>
            <a:pPr marL="228600" indent="-228600">
              <a:buFont typeface="+mj-lt"/>
              <a:buAutoNum type="arabicPeriod"/>
            </a:pPr>
            <a:r>
              <a:rPr lang="en-US" sz="1000" dirty="0"/>
              <a:t>Protector	</a:t>
            </a:r>
          </a:p>
          <a:p>
            <a:pPr marL="228600" indent="-228600">
              <a:buFont typeface="+mj-lt"/>
              <a:buAutoNum type="arabicPeriod"/>
            </a:pPr>
            <a:r>
              <a:rPr lang="en-US" sz="1000" dirty="0"/>
              <a:t>Frugal </a:t>
            </a:r>
          </a:p>
          <a:p>
            <a:pPr marL="228600" indent="-228600">
              <a:buFont typeface="+mj-lt"/>
              <a:buAutoNum type="arabicPeriod"/>
            </a:pPr>
            <a:r>
              <a:rPr lang="en-US" sz="1000" dirty="0"/>
              <a:t>Free Spirit					</a:t>
            </a:r>
          </a:p>
          <a:p>
            <a:r>
              <a:rPr lang="en-US" sz="1000" dirty="0"/>
              <a:t>Q5:  Where would you prefer to live?</a:t>
            </a:r>
          </a:p>
          <a:p>
            <a:pPr marL="228600" indent="-228600">
              <a:buFont typeface="+mj-lt"/>
              <a:buAutoNum type="arabicPeriod"/>
            </a:pPr>
            <a:r>
              <a:rPr lang="en-US" sz="1000" dirty="0"/>
              <a:t>Pacific Northwest</a:t>
            </a:r>
          </a:p>
          <a:p>
            <a:pPr marL="228600" indent="-228600">
              <a:buFont typeface="+mj-lt"/>
              <a:buAutoNum type="arabicPeriod"/>
            </a:pPr>
            <a:r>
              <a:rPr lang="en-US" sz="1000" dirty="0"/>
              <a:t>Asia</a:t>
            </a:r>
          </a:p>
          <a:p>
            <a:pPr marL="228600" indent="-228600">
              <a:buFont typeface="+mj-lt"/>
              <a:buAutoNum type="arabicPeriod"/>
            </a:pPr>
            <a:r>
              <a:rPr lang="en-US" sz="1000" dirty="0"/>
              <a:t>Atlantic Northeast</a:t>
            </a:r>
          </a:p>
          <a:p>
            <a:pPr marL="228600" indent="-228600">
              <a:buFont typeface="+mj-lt"/>
              <a:buAutoNum type="arabicPeriod"/>
            </a:pPr>
            <a:r>
              <a:rPr lang="en-US" sz="1000" dirty="0"/>
              <a:t>Europe</a:t>
            </a:r>
          </a:p>
          <a:p>
            <a:pPr marL="228600" indent="-228600">
              <a:buFont typeface="+mj-lt"/>
              <a:buAutoNum type="arabicPeriod"/>
            </a:pPr>
            <a:r>
              <a:rPr lang="en-US" sz="1000" dirty="0"/>
              <a:t>Pacific Southwest</a:t>
            </a:r>
          </a:p>
          <a:p>
            <a:endParaRPr lang="en-US" sz="1000" dirty="0">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029D7E56-D4F5-4F62-B8AF-FF27F260B750}"/>
              </a:ext>
            </a:extLst>
          </p:cNvPr>
          <p:cNvSpPr/>
          <p:nvPr/>
        </p:nvSpPr>
        <p:spPr>
          <a:xfrm>
            <a:off x="4141140" y="142956"/>
            <a:ext cx="4432935" cy="5747727"/>
          </a:xfrm>
          <a:prstGeom prst="rect">
            <a:avLst/>
          </a:prstGeom>
        </p:spPr>
        <p:txBody>
          <a:bodyPr wrap="square">
            <a:spAutoFit/>
          </a:bodyPr>
          <a:lstStyle/>
          <a:p>
            <a:r>
              <a:rPr lang="en-US" sz="1050" dirty="0">
                <a:solidFill>
                  <a:srgbClr val="4D5156"/>
                </a:solidFill>
                <a:latin typeface="Roboto"/>
              </a:rPr>
              <a:t>Q1: What type of movie do you like to watch?</a:t>
            </a:r>
          </a:p>
          <a:p>
            <a:pPr marL="228600" indent="-228600">
              <a:buAutoNum type="arabicPeriod"/>
            </a:pPr>
            <a:r>
              <a:rPr lang="en-US" sz="1050" dirty="0">
                <a:solidFill>
                  <a:srgbClr val="4D5156"/>
                </a:solidFill>
                <a:latin typeface="Roboto"/>
              </a:rPr>
              <a:t>Adventure</a:t>
            </a:r>
          </a:p>
          <a:p>
            <a:pPr marL="228600" indent="-228600">
              <a:buAutoNum type="arabicPeriod"/>
            </a:pPr>
            <a:r>
              <a:rPr lang="en-US" sz="1050" dirty="0">
                <a:solidFill>
                  <a:srgbClr val="4D5156"/>
                </a:solidFill>
                <a:latin typeface="Roboto"/>
              </a:rPr>
              <a:t>Suspense</a:t>
            </a:r>
          </a:p>
          <a:p>
            <a:pPr marL="228600" indent="-228600">
              <a:buAutoNum type="arabicPeriod"/>
            </a:pPr>
            <a:r>
              <a:rPr lang="en-US" sz="1050" dirty="0">
                <a:solidFill>
                  <a:srgbClr val="4D5156"/>
                </a:solidFill>
                <a:latin typeface="Roboto"/>
              </a:rPr>
              <a:t>Horror</a:t>
            </a:r>
          </a:p>
          <a:p>
            <a:pPr marL="228600" indent="-228600">
              <a:buAutoNum type="arabicPeriod"/>
            </a:pPr>
            <a:r>
              <a:rPr lang="en-US" sz="1050" dirty="0">
                <a:solidFill>
                  <a:srgbClr val="4D5156"/>
                </a:solidFill>
                <a:latin typeface="Roboto"/>
              </a:rPr>
              <a:t>Romantic Comedy</a:t>
            </a:r>
          </a:p>
          <a:p>
            <a:pPr marL="228600" indent="-228600">
              <a:buAutoNum type="arabicPeriod"/>
            </a:pPr>
            <a:r>
              <a:rPr lang="en-US" sz="1050" dirty="0">
                <a:solidFill>
                  <a:srgbClr val="4D5156"/>
                </a:solidFill>
                <a:latin typeface="Roboto"/>
              </a:rPr>
              <a:t>Comedy</a:t>
            </a:r>
          </a:p>
          <a:p>
            <a:endParaRPr lang="en-US" sz="1050" dirty="0">
              <a:solidFill>
                <a:srgbClr val="4D5156"/>
              </a:solidFill>
              <a:latin typeface="Roboto"/>
            </a:endParaRPr>
          </a:p>
          <a:p>
            <a:r>
              <a:rPr lang="en-US" sz="1050" dirty="0">
                <a:solidFill>
                  <a:srgbClr val="4D5156"/>
                </a:solidFill>
                <a:latin typeface="Roboto"/>
              </a:rPr>
              <a:t>Q2: What detective show do you prefer?</a:t>
            </a:r>
          </a:p>
          <a:p>
            <a:pPr marL="228600" indent="-228600">
              <a:buFont typeface="+mj-lt"/>
              <a:buAutoNum type="arabicPeriod"/>
            </a:pPr>
            <a:r>
              <a:rPr lang="en-US" sz="1050" dirty="0">
                <a:solidFill>
                  <a:srgbClr val="4D5156"/>
                </a:solidFill>
                <a:latin typeface="Roboto"/>
              </a:rPr>
              <a:t>Bones</a:t>
            </a:r>
          </a:p>
          <a:p>
            <a:pPr marL="228600" indent="-228600">
              <a:buFont typeface="+mj-lt"/>
              <a:buAutoNum type="arabicPeriod"/>
            </a:pPr>
            <a:r>
              <a:rPr lang="en-US" sz="1050" dirty="0">
                <a:solidFill>
                  <a:srgbClr val="4D5156"/>
                </a:solidFill>
                <a:latin typeface="Roboto"/>
              </a:rPr>
              <a:t>NCIS				</a:t>
            </a:r>
          </a:p>
          <a:p>
            <a:pPr marL="228600" indent="-228600">
              <a:buFont typeface="+mj-lt"/>
              <a:buAutoNum type="arabicPeriod"/>
            </a:pPr>
            <a:r>
              <a:rPr lang="en-US" sz="1050" dirty="0">
                <a:solidFill>
                  <a:srgbClr val="4D5156"/>
                </a:solidFill>
                <a:latin typeface="Roboto"/>
              </a:rPr>
              <a:t>Murder She Wrote</a:t>
            </a:r>
          </a:p>
          <a:p>
            <a:pPr marL="228600" indent="-228600">
              <a:buFont typeface="+mj-lt"/>
              <a:buAutoNum type="arabicPeriod"/>
            </a:pPr>
            <a:r>
              <a:rPr lang="en-US" sz="1050" dirty="0">
                <a:solidFill>
                  <a:srgbClr val="4D5156"/>
                </a:solidFill>
                <a:latin typeface="Roboto"/>
              </a:rPr>
              <a:t>Law and Order</a:t>
            </a:r>
          </a:p>
          <a:p>
            <a:pPr marL="228600" indent="-228600">
              <a:buFont typeface="+mj-lt"/>
              <a:buAutoNum type="arabicPeriod"/>
            </a:pPr>
            <a:r>
              <a:rPr lang="en-US" sz="1050" dirty="0">
                <a:solidFill>
                  <a:srgbClr val="4D5156"/>
                </a:solidFill>
                <a:latin typeface="Roboto"/>
              </a:rPr>
              <a:t>Sherlock				</a:t>
            </a:r>
          </a:p>
          <a:p>
            <a:endParaRPr lang="en-US" sz="1050" dirty="0"/>
          </a:p>
          <a:p>
            <a:r>
              <a:rPr lang="en-US" sz="1050" dirty="0">
                <a:solidFill>
                  <a:srgbClr val="4D5156"/>
                </a:solidFill>
                <a:latin typeface="Roboto"/>
              </a:rPr>
              <a:t>Q3: What Fantasy movie would you prefer to watch? </a:t>
            </a:r>
          </a:p>
          <a:p>
            <a:pPr marL="228600" indent="-228600">
              <a:buFont typeface="+mj-lt"/>
              <a:buAutoNum type="arabicPeriod"/>
            </a:pPr>
            <a:r>
              <a:rPr lang="en-US" sz="1050" dirty="0">
                <a:solidFill>
                  <a:srgbClr val="4D5156"/>
                </a:solidFill>
                <a:latin typeface="Roboto"/>
              </a:rPr>
              <a:t>Harry Potter</a:t>
            </a:r>
          </a:p>
          <a:p>
            <a:pPr marL="228600" indent="-228600">
              <a:buFont typeface="+mj-lt"/>
              <a:buAutoNum type="arabicPeriod"/>
            </a:pPr>
            <a:r>
              <a:rPr lang="en-US" sz="1050" dirty="0">
                <a:solidFill>
                  <a:srgbClr val="4D5156"/>
                </a:solidFill>
                <a:latin typeface="Roboto"/>
              </a:rPr>
              <a:t>The Hobbit			</a:t>
            </a:r>
          </a:p>
          <a:p>
            <a:pPr marL="228600" indent="-228600">
              <a:buFont typeface="+mj-lt"/>
              <a:buAutoNum type="arabicPeriod"/>
            </a:pPr>
            <a:r>
              <a:rPr lang="en-US" sz="1050" dirty="0">
                <a:solidFill>
                  <a:srgbClr val="4D5156"/>
                </a:solidFill>
                <a:latin typeface="Roboto"/>
              </a:rPr>
              <a:t>Game of Thrones</a:t>
            </a:r>
          </a:p>
          <a:p>
            <a:pPr marL="228600" indent="-228600">
              <a:buFont typeface="+mj-lt"/>
              <a:buAutoNum type="arabicPeriod"/>
            </a:pPr>
            <a:r>
              <a:rPr lang="en-US" sz="1050" dirty="0">
                <a:solidFill>
                  <a:srgbClr val="4D5156"/>
                </a:solidFill>
                <a:latin typeface="Roboto"/>
              </a:rPr>
              <a:t>Pete’s Dragon</a:t>
            </a:r>
          </a:p>
          <a:p>
            <a:pPr marL="228600" indent="-228600">
              <a:buFont typeface="+mj-lt"/>
              <a:buAutoNum type="arabicPeriod"/>
            </a:pPr>
            <a:r>
              <a:rPr lang="en-US" sz="1050" dirty="0">
                <a:solidFill>
                  <a:srgbClr val="4D5156"/>
                </a:solidFill>
                <a:latin typeface="Roboto"/>
              </a:rPr>
              <a:t>Mulan			</a:t>
            </a:r>
          </a:p>
          <a:p>
            <a:endParaRPr lang="en-US" sz="1050" dirty="0"/>
          </a:p>
          <a:p>
            <a:r>
              <a:rPr lang="en-US" sz="1050" dirty="0"/>
              <a:t>Q4:  What type of trait do you prefer? </a:t>
            </a:r>
          </a:p>
          <a:p>
            <a:pPr marL="228600" indent="-228600">
              <a:buFont typeface="+mj-lt"/>
              <a:buAutoNum type="arabicPeriod"/>
            </a:pPr>
            <a:r>
              <a:rPr lang="en-US" sz="1050" dirty="0"/>
              <a:t>Funny</a:t>
            </a:r>
          </a:p>
          <a:p>
            <a:pPr marL="228600" indent="-228600">
              <a:buFont typeface="+mj-lt"/>
              <a:buAutoNum type="arabicPeriod"/>
            </a:pPr>
            <a:r>
              <a:rPr lang="en-US" sz="1050" dirty="0"/>
              <a:t>Intelligent				</a:t>
            </a:r>
          </a:p>
          <a:p>
            <a:pPr marL="228600" indent="-228600">
              <a:buFont typeface="+mj-lt"/>
              <a:buAutoNum type="arabicPeriod"/>
            </a:pPr>
            <a:r>
              <a:rPr lang="en-US" sz="1050" dirty="0"/>
              <a:t>Protector	</a:t>
            </a:r>
          </a:p>
          <a:p>
            <a:pPr marL="228600" indent="-228600">
              <a:buFont typeface="+mj-lt"/>
              <a:buAutoNum type="arabicPeriod"/>
            </a:pPr>
            <a:r>
              <a:rPr lang="en-US" sz="1050" dirty="0"/>
              <a:t>Frugal </a:t>
            </a:r>
          </a:p>
          <a:p>
            <a:pPr marL="228600" indent="-228600">
              <a:buFont typeface="+mj-lt"/>
              <a:buAutoNum type="arabicPeriod"/>
            </a:pPr>
            <a:r>
              <a:rPr lang="en-US" sz="1050" dirty="0"/>
              <a:t>Free Spirit					</a:t>
            </a:r>
          </a:p>
          <a:p>
            <a:r>
              <a:rPr lang="en-US" sz="1050" dirty="0"/>
              <a:t>Q5:  Where would you prefer to live?</a:t>
            </a:r>
          </a:p>
          <a:p>
            <a:pPr marL="228600" indent="-228600">
              <a:buFont typeface="+mj-lt"/>
              <a:buAutoNum type="arabicPeriod"/>
            </a:pPr>
            <a:r>
              <a:rPr lang="en-US" sz="1050" dirty="0"/>
              <a:t>Pacific Northwest</a:t>
            </a:r>
          </a:p>
          <a:p>
            <a:pPr marL="228600" indent="-228600">
              <a:buFont typeface="+mj-lt"/>
              <a:buAutoNum type="arabicPeriod"/>
            </a:pPr>
            <a:r>
              <a:rPr lang="en-US" sz="1050" dirty="0"/>
              <a:t>Asia</a:t>
            </a:r>
          </a:p>
          <a:p>
            <a:pPr marL="228600" indent="-228600">
              <a:buFont typeface="+mj-lt"/>
              <a:buAutoNum type="arabicPeriod"/>
            </a:pPr>
            <a:r>
              <a:rPr lang="en-US" sz="1050" dirty="0"/>
              <a:t>Atlantic Northeast</a:t>
            </a:r>
          </a:p>
          <a:p>
            <a:pPr marL="228600" indent="-228600">
              <a:buFont typeface="+mj-lt"/>
              <a:buAutoNum type="arabicPeriod"/>
            </a:pPr>
            <a:r>
              <a:rPr lang="en-US" sz="1050" dirty="0"/>
              <a:t>Europe</a:t>
            </a:r>
          </a:p>
          <a:p>
            <a:pPr marL="228600" indent="-228600">
              <a:buFont typeface="+mj-lt"/>
              <a:buAutoNum type="arabicPeriod"/>
            </a:pPr>
            <a:r>
              <a:rPr lang="en-US" sz="1050" dirty="0"/>
              <a:t>Pacific Southwest</a:t>
            </a:r>
          </a:p>
          <a:p>
            <a:pPr marL="228600" indent="-228600">
              <a:buFont typeface="+mj-lt"/>
              <a:buAutoNum type="arabicPeriod"/>
            </a:pPr>
            <a:endParaRPr lang="en-US" sz="1050" dirty="0"/>
          </a:p>
        </p:txBody>
      </p:sp>
      <p:sp>
        <p:nvSpPr>
          <p:cNvPr id="7" name="Rectangle 6">
            <a:extLst>
              <a:ext uri="{FF2B5EF4-FFF2-40B4-BE49-F238E27FC236}">
                <a16:creationId xmlns:a16="http://schemas.microsoft.com/office/drawing/2014/main" id="{17E4E60F-5AD6-4181-A4CA-D739AB7772E8}"/>
              </a:ext>
            </a:extLst>
          </p:cNvPr>
          <p:cNvSpPr/>
          <p:nvPr/>
        </p:nvSpPr>
        <p:spPr>
          <a:xfrm>
            <a:off x="8574075" y="3843076"/>
            <a:ext cx="3036900" cy="2246769"/>
          </a:xfrm>
          <a:prstGeom prst="rect">
            <a:avLst/>
          </a:prstGeom>
        </p:spPr>
        <p:txBody>
          <a:bodyPr wrap="square">
            <a:spAutoFit/>
          </a:bodyPr>
          <a:lstStyle/>
          <a:p>
            <a:pPr marL="342900" indent="-342900">
              <a:buFont typeface="+mj-lt"/>
              <a:buAutoNum type="arabicPeriod"/>
            </a:pPr>
            <a:r>
              <a:rPr lang="en-US" sz="1000" dirty="0">
                <a:solidFill>
                  <a:srgbClr val="4D5156"/>
                </a:solidFill>
                <a:latin typeface="Roboto"/>
              </a:rPr>
              <a:t>Norwegian Ridgeback [1,1,1,1,1,1,1,1,1,1]</a:t>
            </a:r>
          </a:p>
          <a:p>
            <a:pPr marL="342900" indent="-342900">
              <a:buFont typeface="+mj-lt"/>
              <a:buAutoNum type="arabicPeriod"/>
            </a:pPr>
            <a:r>
              <a:rPr lang="en-US" sz="1000" dirty="0">
                <a:solidFill>
                  <a:srgbClr val="4D5156"/>
                </a:solidFill>
                <a:latin typeface="Roboto"/>
              </a:rPr>
              <a:t>Chinese Fireball </a:t>
            </a:r>
          </a:p>
          <a:p>
            <a:pPr marL="342900" indent="-342900">
              <a:buFont typeface="+mj-lt"/>
              <a:buAutoNum type="arabicPeriod"/>
            </a:pPr>
            <a:r>
              <a:rPr lang="en-US" sz="1000" dirty="0" err="1">
                <a:solidFill>
                  <a:srgbClr val="4D5156"/>
                </a:solidFill>
                <a:latin typeface="Roboto"/>
              </a:rPr>
              <a:t>Ukranian</a:t>
            </a:r>
            <a:r>
              <a:rPr lang="en-US" sz="1000" dirty="0">
                <a:solidFill>
                  <a:srgbClr val="4D5156"/>
                </a:solidFill>
                <a:latin typeface="Roboto"/>
              </a:rPr>
              <a:t> </a:t>
            </a:r>
            <a:r>
              <a:rPr lang="en-US" sz="1000" dirty="0" err="1">
                <a:solidFill>
                  <a:srgbClr val="4D5156"/>
                </a:solidFill>
                <a:latin typeface="Roboto"/>
              </a:rPr>
              <a:t>Ironbelly</a:t>
            </a:r>
            <a:endParaRPr lang="en-US" sz="1000" dirty="0">
              <a:solidFill>
                <a:srgbClr val="4D5156"/>
              </a:solidFill>
              <a:latin typeface="Roboto"/>
            </a:endParaRPr>
          </a:p>
          <a:p>
            <a:pPr marL="342900" indent="-342900">
              <a:buFont typeface="+mj-lt"/>
              <a:buAutoNum type="arabicPeriod"/>
            </a:pPr>
            <a:r>
              <a:rPr lang="en-US" sz="1000" dirty="0">
                <a:solidFill>
                  <a:srgbClr val="4D5156"/>
                </a:solidFill>
                <a:latin typeface="Roboto"/>
              </a:rPr>
              <a:t>Hungarian Horntail</a:t>
            </a:r>
          </a:p>
          <a:p>
            <a:pPr marL="342900" indent="-342900">
              <a:buFont typeface="+mj-lt"/>
              <a:buAutoNum type="arabicPeriod"/>
            </a:pPr>
            <a:r>
              <a:rPr lang="en-US" sz="1000" dirty="0">
                <a:solidFill>
                  <a:srgbClr val="4D5156"/>
                </a:solidFill>
                <a:latin typeface="Roboto"/>
              </a:rPr>
              <a:t>Smaug</a:t>
            </a:r>
          </a:p>
          <a:p>
            <a:pPr marL="342900" indent="-342900">
              <a:buFont typeface="+mj-lt"/>
              <a:buAutoNum type="arabicPeriod"/>
            </a:pPr>
            <a:r>
              <a:rPr lang="en-US" sz="1000" dirty="0">
                <a:solidFill>
                  <a:srgbClr val="4D5156"/>
                </a:solidFill>
                <a:latin typeface="Roboto"/>
              </a:rPr>
              <a:t>Night-fury</a:t>
            </a:r>
          </a:p>
          <a:p>
            <a:pPr marL="342900" indent="-342900">
              <a:buFont typeface="+mj-lt"/>
              <a:buAutoNum type="arabicPeriod"/>
            </a:pPr>
            <a:r>
              <a:rPr lang="en-US" sz="1000" dirty="0">
                <a:solidFill>
                  <a:srgbClr val="4D5156"/>
                </a:solidFill>
                <a:latin typeface="Roboto"/>
              </a:rPr>
              <a:t>Puff</a:t>
            </a:r>
          </a:p>
          <a:p>
            <a:pPr marL="342900" indent="-342900">
              <a:buFont typeface="+mj-lt"/>
              <a:buAutoNum type="arabicPeriod"/>
            </a:pPr>
            <a:r>
              <a:rPr lang="en-US" sz="1000" dirty="0" err="1">
                <a:solidFill>
                  <a:srgbClr val="4D5156"/>
                </a:solidFill>
                <a:latin typeface="Roboto"/>
              </a:rPr>
              <a:t>Petes</a:t>
            </a:r>
            <a:r>
              <a:rPr lang="en-US" sz="1000" dirty="0">
                <a:solidFill>
                  <a:srgbClr val="4D5156"/>
                </a:solidFill>
                <a:latin typeface="Roboto"/>
              </a:rPr>
              <a:t> Dragon</a:t>
            </a:r>
          </a:p>
          <a:p>
            <a:pPr marL="342900" indent="-342900">
              <a:buFont typeface="+mj-lt"/>
              <a:buAutoNum type="arabicPeriod"/>
            </a:pPr>
            <a:r>
              <a:rPr lang="en-US" sz="1000" dirty="0" err="1">
                <a:solidFill>
                  <a:srgbClr val="4D5156"/>
                </a:solidFill>
                <a:latin typeface="Roboto"/>
              </a:rPr>
              <a:t>Drogon</a:t>
            </a:r>
            <a:endParaRPr lang="en-US" sz="1000" dirty="0">
              <a:solidFill>
                <a:srgbClr val="4D5156"/>
              </a:solidFill>
              <a:latin typeface="Roboto"/>
            </a:endParaRPr>
          </a:p>
          <a:p>
            <a:pPr marL="342900" indent="-342900">
              <a:buFont typeface="+mj-lt"/>
              <a:buAutoNum type="arabicPeriod"/>
            </a:pPr>
            <a:r>
              <a:rPr lang="en-US" sz="1000" dirty="0" err="1">
                <a:solidFill>
                  <a:srgbClr val="4D5156"/>
                </a:solidFill>
                <a:latin typeface="Roboto"/>
              </a:rPr>
              <a:t>Mushu</a:t>
            </a:r>
            <a:endParaRPr lang="en-US" sz="1000" dirty="0">
              <a:solidFill>
                <a:srgbClr val="4D5156"/>
              </a:solidFill>
              <a:latin typeface="Roboto"/>
            </a:endParaRPr>
          </a:p>
          <a:p>
            <a:pPr marL="342900" indent="-342900">
              <a:buFont typeface="+mj-lt"/>
              <a:buAutoNum type="arabicPeriod"/>
            </a:pPr>
            <a:endParaRPr lang="en-US" sz="1000" dirty="0">
              <a:solidFill>
                <a:srgbClr val="4D5156"/>
              </a:solidFill>
              <a:latin typeface="Roboto"/>
            </a:endParaRPr>
          </a:p>
          <a:p>
            <a:pPr marL="342900" indent="-342900">
              <a:buFont typeface="+mj-lt"/>
              <a:buAutoNum type="arabicPeriod"/>
            </a:pPr>
            <a:endParaRPr lang="en-US" sz="1000" dirty="0">
              <a:solidFill>
                <a:srgbClr val="4D5156"/>
              </a:solidFill>
              <a:latin typeface="Roboto"/>
            </a:endParaRPr>
          </a:p>
          <a:p>
            <a:pPr marL="342900" indent="-342900">
              <a:buFont typeface="+mj-lt"/>
              <a:buAutoNum type="arabicPeriod"/>
            </a:pPr>
            <a:endParaRPr lang="en-US" sz="1000" dirty="0">
              <a:solidFill>
                <a:srgbClr val="4D5156"/>
              </a:solidFill>
              <a:latin typeface="Roboto"/>
            </a:endParaRPr>
          </a:p>
          <a:p>
            <a:pPr marL="342900" indent="-342900">
              <a:buFont typeface="+mj-lt"/>
              <a:buAutoNum type="arabicPeriod"/>
            </a:pPr>
            <a:endParaRPr lang="en-US" sz="1000" dirty="0">
              <a:solidFill>
                <a:srgbClr val="4D5156"/>
              </a:solidFill>
              <a:latin typeface="Roboto"/>
            </a:endParaRPr>
          </a:p>
        </p:txBody>
      </p:sp>
      <p:sp>
        <p:nvSpPr>
          <p:cNvPr id="8" name="Rectangle 7">
            <a:extLst>
              <a:ext uri="{FF2B5EF4-FFF2-40B4-BE49-F238E27FC236}">
                <a16:creationId xmlns:a16="http://schemas.microsoft.com/office/drawing/2014/main" id="{2E9B61DF-3A93-4118-AC3C-F38CB251EF52}"/>
              </a:ext>
            </a:extLst>
          </p:cNvPr>
          <p:cNvSpPr/>
          <p:nvPr/>
        </p:nvSpPr>
        <p:spPr>
          <a:xfrm>
            <a:off x="7818539" y="506492"/>
            <a:ext cx="3792436" cy="2246769"/>
          </a:xfrm>
          <a:prstGeom prst="rect">
            <a:avLst/>
          </a:prstGeom>
        </p:spPr>
        <p:txBody>
          <a:bodyPr wrap="square">
            <a:spAutoFit/>
          </a:bodyPr>
          <a:lstStyle/>
          <a:p>
            <a:pPr marL="342900" indent="-342900">
              <a:buFont typeface="+mj-lt"/>
              <a:buAutoNum type="arabicPeriod"/>
            </a:pPr>
            <a:r>
              <a:rPr lang="en-US" sz="1000" dirty="0">
                <a:solidFill>
                  <a:srgbClr val="4D5156"/>
                </a:solidFill>
                <a:latin typeface="Roboto"/>
              </a:rPr>
              <a:t>Dragon </a:t>
            </a:r>
            <a:r>
              <a:rPr lang="en-US" sz="1000" dirty="0" err="1">
                <a:solidFill>
                  <a:srgbClr val="4D5156"/>
                </a:solidFill>
                <a:latin typeface="Roboto"/>
              </a:rPr>
              <a:t>Tatto</a:t>
            </a:r>
            <a:r>
              <a:rPr lang="en-US" sz="1000" dirty="0">
                <a:solidFill>
                  <a:srgbClr val="4D5156"/>
                </a:solidFill>
                <a:latin typeface="Roboto"/>
              </a:rPr>
              <a:t> </a:t>
            </a:r>
          </a:p>
          <a:p>
            <a:pPr marL="342900" indent="-342900">
              <a:buFont typeface="+mj-lt"/>
              <a:buAutoNum type="arabicPeriod"/>
            </a:pPr>
            <a:r>
              <a:rPr lang="en-US" sz="1000" dirty="0">
                <a:solidFill>
                  <a:srgbClr val="4D5156"/>
                </a:solidFill>
                <a:latin typeface="Roboto"/>
              </a:rPr>
              <a:t>Hunting</a:t>
            </a:r>
          </a:p>
          <a:p>
            <a:pPr marL="342900" indent="-342900">
              <a:buFont typeface="+mj-lt"/>
              <a:buAutoNum type="arabicPeriod"/>
            </a:pPr>
            <a:r>
              <a:rPr lang="en-US" sz="1000" dirty="0">
                <a:solidFill>
                  <a:srgbClr val="4D5156"/>
                </a:solidFill>
                <a:latin typeface="Roboto"/>
              </a:rPr>
              <a:t>Color </a:t>
            </a:r>
          </a:p>
          <a:p>
            <a:pPr marL="342900" indent="-342900">
              <a:buFont typeface="+mj-lt"/>
              <a:buAutoNum type="arabicPeriod"/>
            </a:pPr>
            <a:r>
              <a:rPr lang="en-US" sz="1000" dirty="0">
                <a:solidFill>
                  <a:srgbClr val="4D5156"/>
                </a:solidFill>
                <a:latin typeface="Roboto"/>
              </a:rPr>
              <a:t>Superhero</a:t>
            </a:r>
          </a:p>
          <a:p>
            <a:pPr marL="342900" indent="-342900">
              <a:buFont typeface="+mj-lt"/>
              <a:buAutoNum type="arabicPeriod"/>
            </a:pPr>
            <a:r>
              <a:rPr lang="en-US" sz="1000" dirty="0">
                <a:solidFill>
                  <a:srgbClr val="4D5156"/>
                </a:solidFill>
                <a:latin typeface="Roboto"/>
              </a:rPr>
              <a:t>Free Time</a:t>
            </a:r>
          </a:p>
          <a:p>
            <a:pPr marL="342900" indent="-342900">
              <a:buFont typeface="+mj-lt"/>
              <a:buAutoNum type="arabicPeriod"/>
            </a:pPr>
            <a:r>
              <a:rPr lang="en-US" sz="1000" dirty="0">
                <a:solidFill>
                  <a:srgbClr val="4D5156"/>
                </a:solidFill>
                <a:latin typeface="Roboto"/>
              </a:rPr>
              <a:t>Movie type</a:t>
            </a:r>
          </a:p>
          <a:p>
            <a:pPr marL="342900" indent="-342900">
              <a:buFont typeface="+mj-lt"/>
              <a:buAutoNum type="arabicPeriod"/>
            </a:pPr>
            <a:r>
              <a:rPr lang="en-US" sz="1000" dirty="0">
                <a:solidFill>
                  <a:srgbClr val="4D5156"/>
                </a:solidFill>
                <a:latin typeface="Roboto"/>
              </a:rPr>
              <a:t>Detective Show</a:t>
            </a:r>
          </a:p>
          <a:p>
            <a:pPr marL="342900" indent="-342900">
              <a:buFont typeface="+mj-lt"/>
              <a:buAutoNum type="arabicPeriod"/>
            </a:pPr>
            <a:r>
              <a:rPr lang="en-US" sz="1000" dirty="0">
                <a:solidFill>
                  <a:srgbClr val="4D5156"/>
                </a:solidFill>
                <a:latin typeface="Roboto"/>
              </a:rPr>
              <a:t>Fantasy Movie</a:t>
            </a:r>
          </a:p>
          <a:p>
            <a:pPr marL="342900" indent="-342900">
              <a:buFont typeface="+mj-lt"/>
              <a:buAutoNum type="arabicPeriod"/>
            </a:pPr>
            <a:r>
              <a:rPr lang="en-US" sz="1000" dirty="0">
                <a:solidFill>
                  <a:srgbClr val="4D5156"/>
                </a:solidFill>
                <a:latin typeface="Roboto"/>
              </a:rPr>
              <a:t>Trait </a:t>
            </a:r>
          </a:p>
          <a:p>
            <a:pPr marL="342900" indent="-342900">
              <a:buFont typeface="+mj-lt"/>
              <a:buAutoNum type="arabicPeriod"/>
            </a:pPr>
            <a:r>
              <a:rPr lang="en-US" sz="1000" dirty="0">
                <a:solidFill>
                  <a:srgbClr val="4D5156"/>
                </a:solidFill>
                <a:latin typeface="Roboto"/>
              </a:rPr>
              <a:t>Live</a:t>
            </a:r>
          </a:p>
          <a:p>
            <a:pPr marL="342900" indent="-342900">
              <a:buFont typeface="+mj-lt"/>
              <a:buAutoNum type="arabicPeriod"/>
            </a:pPr>
            <a:endParaRPr lang="en-US" sz="1000" dirty="0">
              <a:solidFill>
                <a:srgbClr val="4D5156"/>
              </a:solidFill>
              <a:latin typeface="Roboto"/>
            </a:endParaRPr>
          </a:p>
          <a:p>
            <a:pPr marL="342900" indent="-342900">
              <a:buFont typeface="+mj-lt"/>
              <a:buAutoNum type="arabicPeriod"/>
            </a:pPr>
            <a:endParaRPr lang="en-US" sz="1000" dirty="0">
              <a:solidFill>
                <a:srgbClr val="4D5156"/>
              </a:solidFill>
              <a:latin typeface="Roboto"/>
            </a:endParaRPr>
          </a:p>
          <a:p>
            <a:pPr marL="342900" indent="-342900">
              <a:buFont typeface="+mj-lt"/>
              <a:buAutoNum type="arabicPeriod"/>
            </a:pPr>
            <a:endParaRPr lang="en-US" sz="1000" dirty="0">
              <a:solidFill>
                <a:srgbClr val="4D5156"/>
              </a:solidFill>
              <a:latin typeface="Roboto"/>
            </a:endParaRPr>
          </a:p>
          <a:p>
            <a:pPr marL="342900" indent="-342900">
              <a:buFont typeface="+mj-lt"/>
              <a:buAutoNum type="arabicPeriod"/>
            </a:pPr>
            <a:endParaRPr lang="en-US" sz="1000" dirty="0">
              <a:solidFill>
                <a:srgbClr val="4D5156"/>
              </a:solidFill>
              <a:latin typeface="Roboto"/>
            </a:endParaRPr>
          </a:p>
        </p:txBody>
      </p:sp>
    </p:spTree>
    <p:extLst>
      <p:ext uri="{BB962C8B-B14F-4D97-AF65-F5344CB8AC3E}">
        <p14:creationId xmlns:p14="http://schemas.microsoft.com/office/powerpoint/2010/main" val="31988208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8F43F6D-71E8-4353-BEC1-63EC53506FFC}"/>
              </a:ext>
            </a:extLst>
          </p:cNvPr>
          <p:cNvSpPr/>
          <p:nvPr/>
        </p:nvSpPr>
        <p:spPr>
          <a:xfrm>
            <a:off x="562325" y="4564654"/>
            <a:ext cx="4635267" cy="1477328"/>
          </a:xfrm>
          <a:prstGeom prst="rect">
            <a:avLst/>
          </a:prstGeom>
        </p:spPr>
        <p:txBody>
          <a:bodyPr wrap="square">
            <a:spAutoFit/>
          </a:bodyPr>
          <a:lstStyle/>
          <a:p>
            <a:r>
              <a:rPr lang="en-US" b="0" i="0" dirty="0">
                <a:solidFill>
                  <a:srgbClr val="4B4949"/>
                </a:solidFill>
                <a:effectLst/>
                <a:latin typeface="Arial" panose="020B0604020202020204" pitchFamily="34" charset="0"/>
              </a:rPr>
              <a:t>Ridgebacks aren't as hostile as some dragons, but they bear venomous fangs, prefer hunting large mammals, and develop the ability to shoot flames earlier than any other species.</a:t>
            </a:r>
            <a:endParaRPr lang="en-US" dirty="0"/>
          </a:p>
        </p:txBody>
      </p:sp>
      <p:sp>
        <p:nvSpPr>
          <p:cNvPr id="4" name="Rectangle 3">
            <a:extLst>
              <a:ext uri="{FF2B5EF4-FFF2-40B4-BE49-F238E27FC236}">
                <a16:creationId xmlns:a16="http://schemas.microsoft.com/office/drawing/2014/main" id="{293C5664-D415-4312-B1A8-7580D7E03B77}"/>
              </a:ext>
            </a:extLst>
          </p:cNvPr>
          <p:cNvSpPr/>
          <p:nvPr/>
        </p:nvSpPr>
        <p:spPr>
          <a:xfrm>
            <a:off x="814839" y="687987"/>
            <a:ext cx="2595582" cy="369332"/>
          </a:xfrm>
          <a:prstGeom prst="rect">
            <a:avLst/>
          </a:prstGeom>
        </p:spPr>
        <p:txBody>
          <a:bodyPr wrap="none">
            <a:spAutoFit/>
          </a:bodyPr>
          <a:lstStyle/>
          <a:p>
            <a:r>
              <a:rPr lang="en-US" b="1" i="0" dirty="0">
                <a:solidFill>
                  <a:srgbClr val="6EA6AF"/>
                </a:solidFill>
                <a:effectLst/>
                <a:latin typeface="arial" panose="020B0604020202020204" pitchFamily="34" charset="0"/>
              </a:rPr>
              <a:t>Norwegian Ridgeback</a:t>
            </a:r>
          </a:p>
        </p:txBody>
      </p:sp>
      <p:sp>
        <p:nvSpPr>
          <p:cNvPr id="5" name="Rectangle 4">
            <a:extLst>
              <a:ext uri="{FF2B5EF4-FFF2-40B4-BE49-F238E27FC236}">
                <a16:creationId xmlns:a16="http://schemas.microsoft.com/office/drawing/2014/main" id="{6F4D11F3-6855-48AE-A9C8-C33171CFFBD1}"/>
              </a:ext>
            </a:extLst>
          </p:cNvPr>
          <p:cNvSpPr/>
          <p:nvPr/>
        </p:nvSpPr>
        <p:spPr>
          <a:xfrm>
            <a:off x="279633" y="6041982"/>
            <a:ext cx="6096000" cy="646331"/>
          </a:xfrm>
          <a:prstGeom prst="rect">
            <a:avLst/>
          </a:prstGeom>
        </p:spPr>
        <p:txBody>
          <a:bodyPr>
            <a:spAutoFit/>
          </a:bodyPr>
          <a:lstStyle/>
          <a:p>
            <a:r>
              <a:rPr lang="en-US" dirty="0">
                <a:hlinkClick r:id="rId2"/>
              </a:rPr>
              <a:t>https://hobbylark.com/fandoms/best-harry-potter-dragon-species</a:t>
            </a:r>
            <a:endParaRPr lang="en-US" dirty="0"/>
          </a:p>
        </p:txBody>
      </p:sp>
      <p:pic>
        <p:nvPicPr>
          <p:cNvPr id="3078" name="Picture 6" descr="Norwegian Ridgeback Dragon">
            <a:extLst>
              <a:ext uri="{FF2B5EF4-FFF2-40B4-BE49-F238E27FC236}">
                <a16:creationId xmlns:a16="http://schemas.microsoft.com/office/drawing/2014/main" id="{2CCCF18C-D14A-419A-AF7D-BF6502FD4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459" y="1132820"/>
            <a:ext cx="4953000" cy="340995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32B078AE-5A6C-4919-83C7-1774AE0A2A41}"/>
              </a:ext>
            </a:extLst>
          </p:cNvPr>
          <p:cNvSpPr/>
          <p:nvPr/>
        </p:nvSpPr>
        <p:spPr>
          <a:xfrm>
            <a:off x="6017703" y="3714558"/>
            <a:ext cx="6096000" cy="3693319"/>
          </a:xfrm>
          <a:prstGeom prst="rect">
            <a:avLst/>
          </a:prstGeom>
        </p:spPr>
        <p:txBody>
          <a:bodyPr>
            <a:spAutoFit/>
          </a:bodyPr>
          <a:lstStyle/>
          <a:p>
            <a:r>
              <a:rPr lang="en-US" b="1" i="0" dirty="0">
                <a:solidFill>
                  <a:srgbClr val="4B4949"/>
                </a:solidFill>
                <a:effectLst/>
                <a:latin typeface="Arial" panose="020B0604020202020204" pitchFamily="34" charset="0"/>
              </a:rPr>
              <a:t>Average Size:</a:t>
            </a:r>
            <a:r>
              <a:rPr lang="en-US" b="0" i="0" dirty="0">
                <a:solidFill>
                  <a:srgbClr val="4B4949"/>
                </a:solidFill>
                <a:effectLst/>
                <a:latin typeface="Arial" panose="020B0604020202020204" pitchFamily="34" charset="0"/>
              </a:rPr>
              <a:t> Unknown</a:t>
            </a:r>
          </a:p>
          <a:p>
            <a:r>
              <a:rPr lang="en-US" b="0" i="0" dirty="0">
                <a:solidFill>
                  <a:srgbClr val="4B4949"/>
                </a:solidFill>
                <a:effectLst/>
                <a:latin typeface="Arial" panose="020B0604020202020204" pitchFamily="34" charset="0"/>
              </a:rPr>
              <a:t>Ridgebacks don't have an official size, but </a:t>
            </a:r>
            <a:r>
              <a:rPr lang="en-US" b="0" i="0" dirty="0" err="1">
                <a:solidFill>
                  <a:srgbClr val="4B4949"/>
                </a:solidFill>
                <a:effectLst/>
                <a:latin typeface="Arial" panose="020B0604020202020204" pitchFamily="34" charset="0"/>
              </a:rPr>
              <a:t>they'red</a:t>
            </a:r>
            <a:r>
              <a:rPr lang="en-US" b="0" i="0" dirty="0">
                <a:solidFill>
                  <a:srgbClr val="4B4949"/>
                </a:solidFill>
                <a:effectLst/>
                <a:latin typeface="Arial" panose="020B0604020202020204" pitchFamily="34" charset="0"/>
              </a:rPr>
              <a:t> noted to resemble Hungarian </a:t>
            </a:r>
            <a:r>
              <a:rPr lang="en-US" b="0" i="0" dirty="0" err="1">
                <a:solidFill>
                  <a:srgbClr val="4B4949"/>
                </a:solidFill>
                <a:effectLst/>
                <a:latin typeface="Arial" panose="020B0604020202020204" pitchFamily="34" charset="0"/>
              </a:rPr>
              <a:t>Hornbacks</a:t>
            </a:r>
            <a:r>
              <a:rPr lang="en-US" b="0" i="0" dirty="0">
                <a:solidFill>
                  <a:srgbClr val="4B4949"/>
                </a:solidFill>
                <a:effectLst/>
                <a:latin typeface="Arial" panose="020B0604020202020204" pitchFamily="34" charset="0"/>
              </a:rPr>
              <a:t>, who measure at a fierce 50 feet. Hagrid's baby dragon, Norbert (later revealed to be a female and dubbed </a:t>
            </a:r>
            <a:r>
              <a:rPr lang="en-US" b="0" i="0" dirty="0" err="1">
                <a:solidFill>
                  <a:srgbClr val="4B4949"/>
                </a:solidFill>
                <a:effectLst/>
                <a:latin typeface="Arial" panose="020B0604020202020204" pitchFamily="34" charset="0"/>
              </a:rPr>
              <a:t>Norberta</a:t>
            </a:r>
            <a:r>
              <a:rPr lang="en-US" b="0" i="0" dirty="0">
                <a:solidFill>
                  <a:srgbClr val="4B4949"/>
                </a:solidFill>
                <a:effectLst/>
                <a:latin typeface="Arial" panose="020B0604020202020204" pitchFamily="34" charset="0"/>
              </a:rPr>
              <a:t>) belongs to this species. Ridgebacks aren't as hostile as some dragons, but they bear venomous fangs, prefer hunting large mammals, and develop the ability to shoot flames earlier than any other species.</a:t>
            </a:r>
          </a:p>
          <a:p>
            <a:r>
              <a:rPr lang="en-US" b="0" i="0" dirty="0">
                <a:solidFill>
                  <a:srgbClr val="4B4949"/>
                </a:solidFill>
                <a:effectLst/>
                <a:latin typeface="Arial" panose="020B0604020202020204" pitchFamily="34" charset="0"/>
              </a:rPr>
              <a:t>The Ridgeback's name likely references the infamous lion-hunting Rhodesian Ridgeback dog breed, a fitting metaphor considering the troubles Norbert causes Harry and friends (who belong to lion-themed Gryffindor).</a:t>
            </a:r>
          </a:p>
        </p:txBody>
      </p:sp>
      <p:sp>
        <p:nvSpPr>
          <p:cNvPr id="11" name="Rectangle 10">
            <a:extLst>
              <a:ext uri="{FF2B5EF4-FFF2-40B4-BE49-F238E27FC236}">
                <a16:creationId xmlns:a16="http://schemas.microsoft.com/office/drawing/2014/main" id="{C13CDE83-045E-4F1D-8A45-02B70623A632}"/>
              </a:ext>
            </a:extLst>
          </p:cNvPr>
          <p:cNvSpPr/>
          <p:nvPr/>
        </p:nvSpPr>
        <p:spPr>
          <a:xfrm>
            <a:off x="5877444" y="567853"/>
            <a:ext cx="3717375" cy="2192908"/>
          </a:xfrm>
          <a:prstGeom prst="rect">
            <a:avLst/>
          </a:prstGeom>
        </p:spPr>
        <p:txBody>
          <a:bodyPr wrap="square">
            <a:spAutoFit/>
          </a:bodyPr>
          <a:lstStyle/>
          <a:p>
            <a:r>
              <a:rPr lang="en-US" sz="1050" dirty="0">
                <a:solidFill>
                  <a:srgbClr val="4D5156"/>
                </a:solidFill>
                <a:latin typeface="+mj-lt"/>
                <a:cs typeface="Arial" panose="020B0604020202020204" pitchFamily="34" charset="0"/>
              </a:rPr>
              <a:t>Score: </a:t>
            </a:r>
          </a:p>
          <a:p>
            <a:r>
              <a:rPr lang="en-US" sz="1050" dirty="0">
                <a:solidFill>
                  <a:srgbClr val="4D5156"/>
                </a:solidFill>
                <a:latin typeface="+mj-lt"/>
                <a:cs typeface="Arial" panose="020B0604020202020204" pitchFamily="34" charset="0"/>
              </a:rPr>
              <a:t>Q1: You have a Dragon Tattoo?  3</a:t>
            </a:r>
          </a:p>
          <a:p>
            <a:r>
              <a:rPr lang="en-US" sz="1050" dirty="0">
                <a:solidFill>
                  <a:srgbClr val="4D5156"/>
                </a:solidFill>
                <a:latin typeface="+mj-lt"/>
                <a:cs typeface="Arial" panose="020B0604020202020204" pitchFamily="34" charset="0"/>
              </a:rPr>
              <a:t>Q2: You love hunting? 5</a:t>
            </a:r>
          </a:p>
          <a:p>
            <a:r>
              <a:rPr lang="en-US" sz="1050" dirty="0">
                <a:solidFill>
                  <a:srgbClr val="4D5156"/>
                </a:solidFill>
                <a:latin typeface="+mj-lt"/>
                <a:cs typeface="Arial" panose="020B0604020202020204" pitchFamily="34" charset="0"/>
              </a:rPr>
              <a:t>Q3: What color do you prefer? 2	</a:t>
            </a:r>
            <a:endParaRPr lang="en-US" sz="1050" dirty="0">
              <a:latin typeface="+mj-lt"/>
              <a:cs typeface="Arial" panose="020B0604020202020204" pitchFamily="34" charset="0"/>
            </a:endParaRPr>
          </a:p>
          <a:p>
            <a:r>
              <a:rPr lang="en-US" sz="1050" dirty="0">
                <a:latin typeface="+mj-lt"/>
                <a:cs typeface="Arial" panose="020B0604020202020204" pitchFamily="34" charset="0"/>
              </a:rPr>
              <a:t>Q4:  What superhero do you prefer?  3	</a:t>
            </a:r>
          </a:p>
          <a:p>
            <a:r>
              <a:rPr lang="en-US" sz="1050" dirty="0">
                <a:latin typeface="+mj-lt"/>
                <a:cs typeface="Arial" panose="020B0604020202020204" pitchFamily="34" charset="0"/>
              </a:rPr>
              <a:t>Q5:  What would you rather do in your free time? 1</a:t>
            </a:r>
          </a:p>
          <a:p>
            <a:r>
              <a:rPr lang="en-US" sz="1050" dirty="0">
                <a:solidFill>
                  <a:srgbClr val="4D5156"/>
                </a:solidFill>
                <a:latin typeface="+mj-lt"/>
              </a:rPr>
              <a:t>Q6: What type of movie do you like to watch? 3</a:t>
            </a:r>
          </a:p>
          <a:p>
            <a:r>
              <a:rPr lang="en-US" sz="1050" dirty="0">
                <a:solidFill>
                  <a:srgbClr val="4D5156"/>
                </a:solidFill>
                <a:latin typeface="+mj-lt"/>
              </a:rPr>
              <a:t>Q7: What detective show do you prefer? 1</a:t>
            </a:r>
            <a:endParaRPr lang="en-US" sz="1050" dirty="0">
              <a:latin typeface="+mj-lt"/>
            </a:endParaRPr>
          </a:p>
          <a:p>
            <a:r>
              <a:rPr lang="en-US" sz="1050" dirty="0">
                <a:solidFill>
                  <a:srgbClr val="4D5156"/>
                </a:solidFill>
                <a:latin typeface="+mj-lt"/>
              </a:rPr>
              <a:t>Q8: What Fantasy movie would you prefer to watch? 1 </a:t>
            </a:r>
            <a:endParaRPr lang="en-US" sz="1050" dirty="0">
              <a:latin typeface="+mj-lt"/>
            </a:endParaRPr>
          </a:p>
          <a:p>
            <a:r>
              <a:rPr lang="en-US" sz="1050" dirty="0">
                <a:latin typeface="+mj-lt"/>
              </a:rPr>
              <a:t>Q9:  What type of trait do you prefer?  5	</a:t>
            </a:r>
          </a:p>
          <a:p>
            <a:r>
              <a:rPr lang="en-US" sz="1050" dirty="0">
                <a:latin typeface="+mj-lt"/>
              </a:rPr>
              <a:t>Q10:  Where would you prefer to live? 2</a:t>
            </a:r>
          </a:p>
          <a:p>
            <a:endParaRPr lang="en-US" sz="1050" dirty="0">
              <a:latin typeface="+mj-lt"/>
            </a:endParaRPr>
          </a:p>
          <a:p>
            <a:r>
              <a:rPr lang="en-US" sz="1050" dirty="0">
                <a:latin typeface="+mj-lt"/>
              </a:rPr>
              <a:t>Score: [3,5,2,3,1,3,1,1,5,2]</a:t>
            </a:r>
          </a:p>
        </p:txBody>
      </p:sp>
    </p:spTree>
    <p:extLst>
      <p:ext uri="{BB962C8B-B14F-4D97-AF65-F5344CB8AC3E}">
        <p14:creationId xmlns:p14="http://schemas.microsoft.com/office/powerpoint/2010/main" val="1139260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53C2D63-102A-4AC1-9084-D6C93011F12E}"/>
              </a:ext>
            </a:extLst>
          </p:cNvPr>
          <p:cNvSpPr/>
          <p:nvPr/>
        </p:nvSpPr>
        <p:spPr>
          <a:xfrm>
            <a:off x="803981" y="299798"/>
            <a:ext cx="2839239" cy="369332"/>
          </a:xfrm>
          <a:prstGeom prst="rect">
            <a:avLst/>
          </a:prstGeom>
        </p:spPr>
        <p:txBody>
          <a:bodyPr wrap="none">
            <a:spAutoFit/>
          </a:bodyPr>
          <a:lstStyle/>
          <a:p>
            <a:r>
              <a:rPr lang="en-US" b="1" i="0" dirty="0">
                <a:solidFill>
                  <a:srgbClr val="6EA6AF"/>
                </a:solidFill>
                <a:effectLst/>
                <a:latin typeface="arial" panose="020B0604020202020204" pitchFamily="34" charset="0"/>
              </a:rPr>
              <a:t>Chinese Fireball Dragon</a:t>
            </a:r>
          </a:p>
        </p:txBody>
      </p:sp>
      <p:sp>
        <p:nvSpPr>
          <p:cNvPr id="5" name="Rectangle 4">
            <a:extLst>
              <a:ext uri="{FF2B5EF4-FFF2-40B4-BE49-F238E27FC236}">
                <a16:creationId xmlns:a16="http://schemas.microsoft.com/office/drawing/2014/main" id="{7E5FC59A-AB4E-4EC9-967F-828400AE928C}"/>
              </a:ext>
            </a:extLst>
          </p:cNvPr>
          <p:cNvSpPr/>
          <p:nvPr/>
        </p:nvSpPr>
        <p:spPr>
          <a:xfrm>
            <a:off x="142875" y="5357873"/>
            <a:ext cx="6096000" cy="1200329"/>
          </a:xfrm>
          <a:prstGeom prst="rect">
            <a:avLst/>
          </a:prstGeom>
        </p:spPr>
        <p:txBody>
          <a:bodyPr>
            <a:spAutoFit/>
          </a:bodyPr>
          <a:lstStyle/>
          <a:p>
            <a:r>
              <a:rPr lang="en-US" b="0" i="0" dirty="0">
                <a:solidFill>
                  <a:srgbClr val="757575"/>
                </a:solidFill>
                <a:effectLst/>
                <a:latin typeface="Sofia Pro"/>
              </a:rPr>
              <a:t>Although similar in appearance, in Chinese myths, dragons were often more benevolent than their Western counterparts. Chinese dragons are a symbol of good fortune, representing a path to enlightenment.</a:t>
            </a:r>
            <a:endParaRPr lang="en-US" dirty="0"/>
          </a:p>
        </p:txBody>
      </p:sp>
      <p:sp>
        <p:nvSpPr>
          <p:cNvPr id="8" name="Rectangle 7">
            <a:extLst>
              <a:ext uri="{FF2B5EF4-FFF2-40B4-BE49-F238E27FC236}">
                <a16:creationId xmlns:a16="http://schemas.microsoft.com/office/drawing/2014/main" id="{712415CA-235F-4C94-8FA9-801BA3867B50}"/>
              </a:ext>
            </a:extLst>
          </p:cNvPr>
          <p:cNvSpPr/>
          <p:nvPr/>
        </p:nvSpPr>
        <p:spPr>
          <a:xfrm>
            <a:off x="0" y="2757882"/>
            <a:ext cx="6096000" cy="646331"/>
          </a:xfrm>
          <a:prstGeom prst="rect">
            <a:avLst/>
          </a:prstGeom>
        </p:spPr>
        <p:txBody>
          <a:bodyPr>
            <a:spAutoFit/>
          </a:bodyPr>
          <a:lstStyle/>
          <a:p>
            <a:r>
              <a:rPr lang="en-US" dirty="0">
                <a:hlinkClick r:id="rId2"/>
              </a:rPr>
              <a:t>https://www.wizardingworld.com/features/pottermore-guide-to-dragons</a:t>
            </a:r>
            <a:endParaRPr lang="en-US" dirty="0"/>
          </a:p>
        </p:txBody>
      </p:sp>
      <p:pic>
        <p:nvPicPr>
          <p:cNvPr id="2052" name="Picture 4" descr="Chinese Fireball Dragon">
            <a:extLst>
              <a:ext uri="{FF2B5EF4-FFF2-40B4-BE49-F238E27FC236}">
                <a16:creationId xmlns:a16="http://schemas.microsoft.com/office/drawing/2014/main" id="{36564724-C126-49EE-A3A2-364AF37A16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0025" y="669131"/>
            <a:ext cx="2990850" cy="1949804"/>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0106302C-0D57-4F64-8000-508D02908A77}"/>
              </a:ext>
            </a:extLst>
          </p:cNvPr>
          <p:cNvSpPr/>
          <p:nvPr/>
        </p:nvSpPr>
        <p:spPr>
          <a:xfrm>
            <a:off x="171450" y="3338377"/>
            <a:ext cx="6096000" cy="1754326"/>
          </a:xfrm>
          <a:prstGeom prst="rect">
            <a:avLst/>
          </a:prstGeom>
        </p:spPr>
        <p:txBody>
          <a:bodyPr>
            <a:spAutoFit/>
          </a:bodyPr>
          <a:lstStyle/>
          <a:p>
            <a:r>
              <a:rPr lang="en-US" sz="1200" b="0" i="0" dirty="0">
                <a:solidFill>
                  <a:srgbClr val="4B4949"/>
                </a:solidFill>
                <a:effectLst/>
                <a:latin typeface="Arial" panose="020B0604020202020204" pitchFamily="34" charset="0"/>
              </a:rPr>
              <a:t>Victor Krum's opponent in the first Triwizard task, Chinese Fireballs aren't exceptionally large, but they're aggressive monsters sometimes called </a:t>
            </a:r>
            <a:r>
              <a:rPr lang="en-US" sz="1200" b="0" i="0" dirty="0" err="1">
                <a:solidFill>
                  <a:srgbClr val="4B4949"/>
                </a:solidFill>
                <a:effectLst/>
                <a:latin typeface="Arial" panose="020B0604020202020204" pitchFamily="34" charset="0"/>
              </a:rPr>
              <a:t>Liondragons</a:t>
            </a:r>
            <a:r>
              <a:rPr lang="en-US" sz="1200" b="0" i="0" dirty="0">
                <a:solidFill>
                  <a:srgbClr val="4B4949"/>
                </a:solidFill>
                <a:effectLst/>
                <a:latin typeface="Arial" panose="020B0604020202020204" pitchFamily="34" charset="0"/>
              </a:rPr>
              <a:t> (need a new mascot, Gryffindor?). </a:t>
            </a:r>
          </a:p>
          <a:p>
            <a:endParaRPr lang="en-US" sz="1200" dirty="0">
              <a:solidFill>
                <a:srgbClr val="4B4949"/>
              </a:solidFill>
              <a:latin typeface="Arial" panose="020B0604020202020204" pitchFamily="34" charset="0"/>
            </a:endParaRPr>
          </a:p>
          <a:p>
            <a:r>
              <a:rPr lang="en-US" sz="1200" b="0" i="0" dirty="0">
                <a:solidFill>
                  <a:srgbClr val="4B4949"/>
                </a:solidFill>
                <a:effectLst/>
                <a:latin typeface="Arial" panose="020B0604020202020204" pitchFamily="34" charset="0"/>
              </a:rPr>
              <a:t>Fireballs are easily angered, and they're noted to be </a:t>
            </a:r>
            <a:r>
              <a:rPr lang="en-US" sz="1200" b="1" i="0" dirty="0">
                <a:solidFill>
                  <a:srgbClr val="4B4949"/>
                </a:solidFill>
                <a:effectLst/>
                <a:latin typeface="Arial" panose="020B0604020202020204" pitchFamily="34" charset="0"/>
              </a:rPr>
              <a:t>surprisingly agile and clever</a:t>
            </a:r>
            <a:r>
              <a:rPr lang="en-US" sz="1200" b="0" i="0" dirty="0">
                <a:solidFill>
                  <a:srgbClr val="4B4949"/>
                </a:solidFill>
                <a:effectLst/>
                <a:latin typeface="Arial" panose="020B0604020202020204" pitchFamily="34" charset="0"/>
              </a:rPr>
              <a:t>; some are even willing to </a:t>
            </a:r>
            <a:r>
              <a:rPr lang="en-US" sz="1200" b="0" i="0" dirty="0">
                <a:solidFill>
                  <a:srgbClr val="FF0000"/>
                </a:solidFill>
                <a:effectLst/>
                <a:latin typeface="Arial" panose="020B0604020202020204" pitchFamily="34" charset="0"/>
              </a:rPr>
              <a:t>share territory with up to two kin</a:t>
            </a:r>
            <a:r>
              <a:rPr lang="en-US" sz="1200" b="0" i="0" dirty="0">
                <a:solidFill>
                  <a:srgbClr val="4B4949"/>
                </a:solidFill>
                <a:effectLst/>
                <a:latin typeface="Arial" panose="020B0604020202020204" pitchFamily="34" charset="0"/>
              </a:rPr>
              <a:t>, occasionally even cooperating to take down larger threats.  In the movie, </a:t>
            </a:r>
            <a:r>
              <a:rPr lang="en-US" sz="1200" b="0" i="0" dirty="0" err="1">
                <a:solidFill>
                  <a:srgbClr val="4B4949"/>
                </a:solidFill>
                <a:effectLst/>
                <a:latin typeface="Arial" panose="020B0604020202020204" pitchFamily="34" charset="0"/>
              </a:rPr>
              <a:t>Barty</a:t>
            </a:r>
            <a:r>
              <a:rPr lang="en-US" sz="1200" b="0" i="0" dirty="0">
                <a:solidFill>
                  <a:srgbClr val="4B4949"/>
                </a:solidFill>
                <a:effectLst/>
                <a:latin typeface="Arial" panose="020B0604020202020204" pitchFamily="34" charset="0"/>
              </a:rPr>
              <a:t> Crouch Sr.'s reaction to Krum drawing the Fireball implies he considers the Fireball to be the second-deadliest of the four dragons used for the competition.</a:t>
            </a:r>
          </a:p>
        </p:txBody>
      </p:sp>
      <p:sp>
        <p:nvSpPr>
          <p:cNvPr id="10" name="Rectangle 9">
            <a:extLst>
              <a:ext uri="{FF2B5EF4-FFF2-40B4-BE49-F238E27FC236}">
                <a16:creationId xmlns:a16="http://schemas.microsoft.com/office/drawing/2014/main" id="{65273924-7C42-4905-8D2E-527702B00489}"/>
              </a:ext>
            </a:extLst>
          </p:cNvPr>
          <p:cNvSpPr/>
          <p:nvPr/>
        </p:nvSpPr>
        <p:spPr>
          <a:xfrm>
            <a:off x="7670644" y="99773"/>
            <a:ext cx="3717375" cy="2192908"/>
          </a:xfrm>
          <a:prstGeom prst="rect">
            <a:avLst/>
          </a:prstGeom>
        </p:spPr>
        <p:txBody>
          <a:bodyPr wrap="square">
            <a:spAutoFit/>
          </a:bodyPr>
          <a:lstStyle/>
          <a:p>
            <a:r>
              <a:rPr lang="en-US" sz="1050" dirty="0">
                <a:solidFill>
                  <a:srgbClr val="4D5156"/>
                </a:solidFill>
                <a:latin typeface="+mj-lt"/>
                <a:cs typeface="Arial" panose="020B0604020202020204" pitchFamily="34" charset="0"/>
              </a:rPr>
              <a:t>Score: </a:t>
            </a:r>
          </a:p>
          <a:p>
            <a:r>
              <a:rPr lang="en-US" sz="1050" dirty="0">
                <a:solidFill>
                  <a:srgbClr val="4D5156"/>
                </a:solidFill>
                <a:latin typeface="+mj-lt"/>
                <a:cs typeface="Arial" panose="020B0604020202020204" pitchFamily="34" charset="0"/>
              </a:rPr>
              <a:t>Q1: You have a Dragon Tattoo?  5</a:t>
            </a:r>
          </a:p>
          <a:p>
            <a:r>
              <a:rPr lang="en-US" sz="1050" dirty="0">
                <a:solidFill>
                  <a:srgbClr val="4D5156"/>
                </a:solidFill>
                <a:latin typeface="+mj-lt"/>
                <a:cs typeface="Arial" panose="020B0604020202020204" pitchFamily="34" charset="0"/>
              </a:rPr>
              <a:t>Q2: You love hunting? 3</a:t>
            </a:r>
          </a:p>
          <a:p>
            <a:r>
              <a:rPr lang="en-US" sz="1050" dirty="0">
                <a:solidFill>
                  <a:srgbClr val="4D5156"/>
                </a:solidFill>
                <a:latin typeface="+mj-lt"/>
                <a:cs typeface="Arial" panose="020B0604020202020204" pitchFamily="34" charset="0"/>
              </a:rPr>
              <a:t>Q3: What color do you prefer? 4	</a:t>
            </a:r>
            <a:endParaRPr lang="en-US" sz="1050" dirty="0">
              <a:latin typeface="+mj-lt"/>
              <a:cs typeface="Arial" panose="020B0604020202020204" pitchFamily="34" charset="0"/>
            </a:endParaRPr>
          </a:p>
          <a:p>
            <a:r>
              <a:rPr lang="en-US" sz="1050" dirty="0">
                <a:latin typeface="+mj-lt"/>
                <a:cs typeface="Arial" panose="020B0604020202020204" pitchFamily="34" charset="0"/>
              </a:rPr>
              <a:t>Q4:  What superhero do you prefer?  1</a:t>
            </a:r>
          </a:p>
          <a:p>
            <a:r>
              <a:rPr lang="en-US" sz="1050" dirty="0">
                <a:latin typeface="+mj-lt"/>
                <a:cs typeface="Arial" panose="020B0604020202020204" pitchFamily="34" charset="0"/>
              </a:rPr>
              <a:t>Q5:  What would you rather do in your free time? 5</a:t>
            </a:r>
          </a:p>
          <a:p>
            <a:r>
              <a:rPr lang="en-US" sz="1050" dirty="0">
                <a:solidFill>
                  <a:srgbClr val="4D5156"/>
                </a:solidFill>
                <a:latin typeface="+mj-lt"/>
              </a:rPr>
              <a:t>Q6: What type of movie do you like to watch? 2</a:t>
            </a:r>
          </a:p>
          <a:p>
            <a:r>
              <a:rPr lang="en-US" sz="1050" dirty="0">
                <a:solidFill>
                  <a:srgbClr val="4D5156"/>
                </a:solidFill>
                <a:latin typeface="+mj-lt"/>
              </a:rPr>
              <a:t>Q7: What detective show do you prefer? 5</a:t>
            </a:r>
            <a:endParaRPr lang="en-US" sz="1050" dirty="0">
              <a:latin typeface="+mj-lt"/>
            </a:endParaRPr>
          </a:p>
          <a:p>
            <a:r>
              <a:rPr lang="en-US" sz="1050" dirty="0">
                <a:solidFill>
                  <a:srgbClr val="4D5156"/>
                </a:solidFill>
                <a:latin typeface="+mj-lt"/>
              </a:rPr>
              <a:t>Q8: What Fantasy movie would you prefer to watch? 1 </a:t>
            </a:r>
            <a:endParaRPr lang="en-US" sz="1050" dirty="0">
              <a:latin typeface="+mj-lt"/>
            </a:endParaRPr>
          </a:p>
          <a:p>
            <a:r>
              <a:rPr lang="en-US" sz="1050" dirty="0">
                <a:latin typeface="+mj-lt"/>
              </a:rPr>
              <a:t>Q9:  What type of trait do you prefer?  2</a:t>
            </a:r>
          </a:p>
          <a:p>
            <a:r>
              <a:rPr lang="en-US" sz="1050" dirty="0">
                <a:latin typeface="+mj-lt"/>
              </a:rPr>
              <a:t>Q10:  Where would you prefer to live? 2</a:t>
            </a:r>
          </a:p>
          <a:p>
            <a:endParaRPr lang="en-US" sz="1050" dirty="0">
              <a:latin typeface="+mj-lt"/>
            </a:endParaRPr>
          </a:p>
          <a:p>
            <a:r>
              <a:rPr lang="en-US" sz="1050" dirty="0">
                <a:latin typeface="+mj-lt"/>
              </a:rPr>
              <a:t>Score: [5, 3,4,1,5,2,5,1,2,2]</a:t>
            </a:r>
          </a:p>
        </p:txBody>
      </p:sp>
    </p:spTree>
    <p:extLst>
      <p:ext uri="{BB962C8B-B14F-4D97-AF65-F5344CB8AC3E}">
        <p14:creationId xmlns:p14="http://schemas.microsoft.com/office/powerpoint/2010/main" val="12435488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6E13AC1-9D0C-4218-9E28-021398FDA4B3}"/>
              </a:ext>
            </a:extLst>
          </p:cNvPr>
          <p:cNvSpPr/>
          <p:nvPr/>
        </p:nvSpPr>
        <p:spPr>
          <a:xfrm>
            <a:off x="647700" y="3441680"/>
            <a:ext cx="6096000" cy="3416320"/>
          </a:xfrm>
          <a:prstGeom prst="rect">
            <a:avLst/>
          </a:prstGeom>
        </p:spPr>
        <p:txBody>
          <a:bodyPr>
            <a:spAutoFit/>
          </a:bodyPr>
          <a:lstStyle/>
          <a:p>
            <a:r>
              <a:rPr lang="en-US" b="1" i="0" dirty="0">
                <a:solidFill>
                  <a:srgbClr val="6EA6AF"/>
                </a:solidFill>
                <a:effectLst/>
                <a:latin typeface="arial" panose="020B0604020202020204" pitchFamily="34" charset="0"/>
              </a:rPr>
              <a:t>2. Ukrainian </a:t>
            </a:r>
            <a:r>
              <a:rPr lang="en-US" b="1" i="0" dirty="0" err="1">
                <a:solidFill>
                  <a:srgbClr val="6EA6AF"/>
                </a:solidFill>
                <a:effectLst/>
                <a:latin typeface="arial" panose="020B0604020202020204" pitchFamily="34" charset="0"/>
              </a:rPr>
              <a:t>Ironbelly</a:t>
            </a:r>
            <a:endParaRPr lang="en-US" b="1" i="0" dirty="0">
              <a:solidFill>
                <a:srgbClr val="6EA6AF"/>
              </a:solidFill>
              <a:effectLst/>
              <a:latin typeface="arial" panose="020B0604020202020204" pitchFamily="34" charset="0"/>
            </a:endParaRPr>
          </a:p>
          <a:p>
            <a:r>
              <a:rPr lang="en-US" b="1" i="0" dirty="0">
                <a:solidFill>
                  <a:srgbClr val="4B4949"/>
                </a:solidFill>
                <a:effectLst/>
                <a:latin typeface="Arial" panose="020B0604020202020204" pitchFamily="34" charset="0"/>
              </a:rPr>
              <a:t>Average Size:</a:t>
            </a:r>
            <a:r>
              <a:rPr lang="en-US" b="0" i="0" dirty="0">
                <a:solidFill>
                  <a:srgbClr val="4B4949"/>
                </a:solidFill>
                <a:effectLst/>
                <a:latin typeface="Arial" panose="020B0604020202020204" pitchFamily="34" charset="0"/>
              </a:rPr>
              <a:t> 60 ft</a:t>
            </a:r>
          </a:p>
          <a:p>
            <a:r>
              <a:rPr lang="en-US" b="0" i="0" dirty="0">
                <a:solidFill>
                  <a:srgbClr val="4B4949"/>
                </a:solidFill>
                <a:effectLst/>
                <a:latin typeface="Arial" panose="020B0604020202020204" pitchFamily="34" charset="0"/>
              </a:rPr>
              <a:t>The largest of all dragons, Ukrainian </a:t>
            </a:r>
            <a:r>
              <a:rPr lang="en-US" b="0" i="0" dirty="0" err="1">
                <a:solidFill>
                  <a:srgbClr val="4B4949"/>
                </a:solidFill>
                <a:effectLst/>
                <a:latin typeface="Arial" panose="020B0604020202020204" pitchFamily="34" charset="0"/>
              </a:rPr>
              <a:t>Ironbellys</a:t>
            </a:r>
            <a:r>
              <a:rPr lang="en-US" b="0" i="0" dirty="0">
                <a:solidFill>
                  <a:srgbClr val="4B4949"/>
                </a:solidFill>
                <a:effectLst/>
                <a:latin typeface="Arial" panose="020B0604020202020204" pitchFamily="34" charset="0"/>
              </a:rPr>
              <a:t> possess scales as strong as steel and produce scorching flames, though they're notably slower in flight compared to other species. The goblins of </a:t>
            </a:r>
            <a:r>
              <a:rPr lang="en-US" b="0" i="0" dirty="0" err="1">
                <a:solidFill>
                  <a:srgbClr val="4B4949"/>
                </a:solidFill>
                <a:effectLst/>
                <a:latin typeface="Arial" panose="020B0604020202020204" pitchFamily="34" charset="0"/>
              </a:rPr>
              <a:t>Gingotts</a:t>
            </a:r>
            <a:r>
              <a:rPr lang="en-US" b="0" i="0" dirty="0">
                <a:solidFill>
                  <a:srgbClr val="4B4949"/>
                </a:solidFill>
                <a:effectLst/>
                <a:latin typeface="Arial" panose="020B0604020202020204" pitchFamily="34" charset="0"/>
              </a:rPr>
              <a:t> Bank employed an </a:t>
            </a:r>
            <a:r>
              <a:rPr lang="en-US" b="0" i="0" dirty="0" err="1">
                <a:solidFill>
                  <a:srgbClr val="4B4949"/>
                </a:solidFill>
                <a:effectLst/>
                <a:latin typeface="Arial" panose="020B0604020202020204" pitchFamily="34" charset="0"/>
              </a:rPr>
              <a:t>Ironbelly</a:t>
            </a:r>
            <a:r>
              <a:rPr lang="en-US" b="0" i="0" dirty="0">
                <a:solidFill>
                  <a:srgbClr val="4B4949"/>
                </a:solidFill>
                <a:effectLst/>
                <a:latin typeface="Arial" panose="020B0604020202020204" pitchFamily="34" charset="0"/>
              </a:rPr>
              <a:t> to guard their vault, though it eventually escaped in the aftermath of our heroes' infiltration during </a:t>
            </a:r>
            <a:r>
              <a:rPr lang="en-US" b="0" i="1" dirty="0">
                <a:solidFill>
                  <a:srgbClr val="4B4949"/>
                </a:solidFill>
                <a:effectLst/>
                <a:latin typeface="Arial" panose="020B0604020202020204" pitchFamily="34" charset="0"/>
              </a:rPr>
              <a:t>Deathly Hallows</a:t>
            </a:r>
            <a:r>
              <a:rPr lang="en-US" b="0" i="0" dirty="0">
                <a:solidFill>
                  <a:srgbClr val="4B4949"/>
                </a:solidFill>
                <a:effectLst/>
                <a:latin typeface="Arial" panose="020B0604020202020204" pitchFamily="34" charset="0"/>
              </a:rPr>
              <a:t>.</a:t>
            </a:r>
          </a:p>
          <a:p>
            <a:r>
              <a:rPr lang="en-US" b="0" i="0" dirty="0">
                <a:solidFill>
                  <a:srgbClr val="4B4949"/>
                </a:solidFill>
                <a:effectLst/>
                <a:latin typeface="Arial" panose="020B0604020202020204" pitchFamily="34" charset="0"/>
              </a:rPr>
              <a:t>In </a:t>
            </a:r>
            <a:r>
              <a:rPr lang="en-US" b="0" i="1" dirty="0">
                <a:solidFill>
                  <a:srgbClr val="4B4949"/>
                </a:solidFill>
                <a:effectLst/>
                <a:latin typeface="Arial" panose="020B0604020202020204" pitchFamily="34" charset="0"/>
              </a:rPr>
              <a:t>Fantastic Beasts and Where to Find Them</a:t>
            </a:r>
            <a:r>
              <a:rPr lang="en-US" b="0" i="0" dirty="0">
                <a:solidFill>
                  <a:srgbClr val="4B4949"/>
                </a:solidFill>
                <a:effectLst/>
                <a:latin typeface="Arial" panose="020B0604020202020204" pitchFamily="34" charset="0"/>
              </a:rPr>
              <a:t>, Newt Scamander mentions he previously worked with </a:t>
            </a:r>
            <a:r>
              <a:rPr lang="en-US" b="0" i="0" dirty="0" err="1">
                <a:solidFill>
                  <a:srgbClr val="4B4949"/>
                </a:solidFill>
                <a:effectLst/>
                <a:latin typeface="Arial" panose="020B0604020202020204" pitchFamily="34" charset="0"/>
              </a:rPr>
              <a:t>Ironbellys</a:t>
            </a:r>
            <a:r>
              <a:rPr lang="en-US" b="0" i="0" dirty="0">
                <a:solidFill>
                  <a:srgbClr val="4B4949"/>
                </a:solidFill>
                <a:effectLst/>
                <a:latin typeface="Arial" panose="020B0604020202020204" pitchFamily="34" charset="0"/>
              </a:rPr>
              <a:t>, which undoubtedly wasn't an easy task.</a:t>
            </a:r>
          </a:p>
        </p:txBody>
      </p:sp>
      <p:pic>
        <p:nvPicPr>
          <p:cNvPr id="13" name="Picture 12">
            <a:extLst>
              <a:ext uri="{FF2B5EF4-FFF2-40B4-BE49-F238E27FC236}">
                <a16:creationId xmlns:a16="http://schemas.microsoft.com/office/drawing/2014/main" id="{A5225FB7-D2BA-443A-9A01-81BBA34DE7B8}"/>
              </a:ext>
            </a:extLst>
          </p:cNvPr>
          <p:cNvPicPr>
            <a:picLocks noChangeAspect="1"/>
          </p:cNvPicPr>
          <p:nvPr/>
        </p:nvPicPr>
        <p:blipFill>
          <a:blip r:embed="rId2"/>
          <a:stretch>
            <a:fillRect/>
          </a:stretch>
        </p:blipFill>
        <p:spPr>
          <a:xfrm>
            <a:off x="647700" y="219075"/>
            <a:ext cx="3600450" cy="2333369"/>
          </a:xfrm>
          <a:prstGeom prst="rect">
            <a:avLst/>
          </a:prstGeom>
        </p:spPr>
      </p:pic>
      <p:sp>
        <p:nvSpPr>
          <p:cNvPr id="6" name="Rectangle 5">
            <a:extLst>
              <a:ext uri="{FF2B5EF4-FFF2-40B4-BE49-F238E27FC236}">
                <a16:creationId xmlns:a16="http://schemas.microsoft.com/office/drawing/2014/main" id="{0776D4C5-880D-4383-BD05-B305DDCF09B8}"/>
              </a:ext>
            </a:extLst>
          </p:cNvPr>
          <p:cNvSpPr/>
          <p:nvPr/>
        </p:nvSpPr>
        <p:spPr>
          <a:xfrm>
            <a:off x="4885012" y="399610"/>
            <a:ext cx="3717375" cy="2192908"/>
          </a:xfrm>
          <a:prstGeom prst="rect">
            <a:avLst/>
          </a:prstGeom>
        </p:spPr>
        <p:txBody>
          <a:bodyPr wrap="square">
            <a:spAutoFit/>
          </a:bodyPr>
          <a:lstStyle/>
          <a:p>
            <a:r>
              <a:rPr lang="en-US" sz="1050" dirty="0">
                <a:solidFill>
                  <a:srgbClr val="4D5156"/>
                </a:solidFill>
                <a:latin typeface="+mj-lt"/>
                <a:cs typeface="Arial" panose="020B0604020202020204" pitchFamily="34" charset="0"/>
              </a:rPr>
              <a:t>Score: </a:t>
            </a:r>
          </a:p>
          <a:p>
            <a:r>
              <a:rPr lang="en-US" sz="1050" dirty="0">
                <a:solidFill>
                  <a:srgbClr val="4D5156"/>
                </a:solidFill>
                <a:latin typeface="+mj-lt"/>
                <a:cs typeface="Arial" panose="020B0604020202020204" pitchFamily="34" charset="0"/>
              </a:rPr>
              <a:t>Q1: You have a Dragon Tattoo?  3</a:t>
            </a:r>
          </a:p>
          <a:p>
            <a:r>
              <a:rPr lang="en-US" sz="1050" dirty="0">
                <a:solidFill>
                  <a:srgbClr val="4D5156"/>
                </a:solidFill>
                <a:latin typeface="+mj-lt"/>
                <a:cs typeface="Arial" panose="020B0604020202020204" pitchFamily="34" charset="0"/>
              </a:rPr>
              <a:t>Q2: You love hunting? 2</a:t>
            </a:r>
          </a:p>
          <a:p>
            <a:r>
              <a:rPr lang="en-US" sz="1050" dirty="0">
                <a:solidFill>
                  <a:srgbClr val="4D5156"/>
                </a:solidFill>
                <a:latin typeface="+mj-lt"/>
                <a:cs typeface="Arial" panose="020B0604020202020204" pitchFamily="34" charset="0"/>
              </a:rPr>
              <a:t>Q3: What color do you prefer? 2	</a:t>
            </a:r>
            <a:endParaRPr lang="en-US" sz="1050" dirty="0">
              <a:latin typeface="+mj-lt"/>
              <a:cs typeface="Arial" panose="020B0604020202020204" pitchFamily="34" charset="0"/>
            </a:endParaRPr>
          </a:p>
          <a:p>
            <a:r>
              <a:rPr lang="en-US" sz="1050" dirty="0">
                <a:latin typeface="+mj-lt"/>
                <a:cs typeface="Arial" panose="020B0604020202020204" pitchFamily="34" charset="0"/>
              </a:rPr>
              <a:t>Q4:  What superhero do you prefer?  2</a:t>
            </a:r>
          </a:p>
          <a:p>
            <a:r>
              <a:rPr lang="en-US" sz="1050" dirty="0">
                <a:latin typeface="+mj-lt"/>
                <a:cs typeface="Arial" panose="020B0604020202020204" pitchFamily="34" charset="0"/>
              </a:rPr>
              <a:t>Q5:  What would you rather do in your free time? 2</a:t>
            </a:r>
          </a:p>
          <a:p>
            <a:r>
              <a:rPr lang="en-US" sz="1050" dirty="0">
                <a:solidFill>
                  <a:srgbClr val="4D5156"/>
                </a:solidFill>
                <a:latin typeface="+mj-lt"/>
              </a:rPr>
              <a:t>Q6: What type of movie do you like to watch? 2</a:t>
            </a:r>
          </a:p>
          <a:p>
            <a:r>
              <a:rPr lang="en-US" sz="1050" dirty="0">
                <a:solidFill>
                  <a:srgbClr val="4D5156"/>
                </a:solidFill>
                <a:latin typeface="+mj-lt"/>
              </a:rPr>
              <a:t>Q7: What detective show do you prefer? 3</a:t>
            </a:r>
            <a:endParaRPr lang="en-US" sz="1050" dirty="0">
              <a:latin typeface="+mj-lt"/>
            </a:endParaRPr>
          </a:p>
          <a:p>
            <a:r>
              <a:rPr lang="en-US" sz="1050" dirty="0">
                <a:solidFill>
                  <a:srgbClr val="4D5156"/>
                </a:solidFill>
                <a:latin typeface="+mj-lt"/>
              </a:rPr>
              <a:t>Q8: What Fantasy movie would you prefer to watch? 1 </a:t>
            </a:r>
            <a:endParaRPr lang="en-US" sz="1050" dirty="0">
              <a:latin typeface="+mj-lt"/>
            </a:endParaRPr>
          </a:p>
          <a:p>
            <a:r>
              <a:rPr lang="en-US" sz="1050" dirty="0">
                <a:latin typeface="+mj-lt"/>
              </a:rPr>
              <a:t>Q9:  What type of trait do you prefer?  5</a:t>
            </a:r>
          </a:p>
          <a:p>
            <a:r>
              <a:rPr lang="en-US" sz="1050" dirty="0">
                <a:latin typeface="+mj-lt"/>
              </a:rPr>
              <a:t>Q10:  Where would you prefer to live? 4</a:t>
            </a:r>
          </a:p>
          <a:p>
            <a:endParaRPr lang="en-US" sz="1050" dirty="0">
              <a:latin typeface="+mj-lt"/>
            </a:endParaRPr>
          </a:p>
          <a:p>
            <a:r>
              <a:rPr lang="en-US" sz="1050" dirty="0">
                <a:latin typeface="+mj-lt"/>
              </a:rPr>
              <a:t>Score: [3,2,2,2,2,2,3,1,5,4]</a:t>
            </a:r>
          </a:p>
        </p:txBody>
      </p:sp>
    </p:spTree>
    <p:extLst>
      <p:ext uri="{BB962C8B-B14F-4D97-AF65-F5344CB8AC3E}">
        <p14:creationId xmlns:p14="http://schemas.microsoft.com/office/powerpoint/2010/main" val="14324874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3" name="Picture 3" descr="Hungarian Horntail Dragon">
            <a:extLst>
              <a:ext uri="{FF2B5EF4-FFF2-40B4-BE49-F238E27FC236}">
                <a16:creationId xmlns:a16="http://schemas.microsoft.com/office/drawing/2014/main" id="{C8F42029-F536-4D3B-AE41-E3BFDD0E37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55175" y="953419"/>
            <a:ext cx="2895600" cy="206033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4">
            <a:hlinkClick r:id="rId3"/>
            <a:extLst>
              <a:ext uri="{FF2B5EF4-FFF2-40B4-BE49-F238E27FC236}">
                <a16:creationId xmlns:a16="http://schemas.microsoft.com/office/drawing/2014/main" id="{03D40F92-3458-4059-A12C-DDB245A63BD7}"/>
              </a:ext>
            </a:extLst>
          </p:cNvPr>
          <p:cNvSpPr>
            <a:spLocks noChangeArrowheads="1"/>
          </p:cNvSpPr>
          <p:nvPr/>
        </p:nvSpPr>
        <p:spPr bwMode="auto">
          <a:xfrm>
            <a:off x="436837" y="2805366"/>
            <a:ext cx="4352925" cy="405171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11109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b="0" i="1" u="none" strike="noStrike" cap="none" normalizeH="0" baseline="0" dirty="0">
                <a:ln>
                  <a:noFill/>
                </a:ln>
                <a:solidFill>
                  <a:srgbClr val="767676"/>
                </a:solidFill>
                <a:effectLst/>
                <a:cs typeface="Arial" panose="020B0604020202020204" pitchFamily="34" charset="0"/>
              </a:rPr>
              <a:t>Hungarian Horntail Dragon</a:t>
            </a:r>
            <a:endParaRPr kumimoji="0" lang="en-US" altLang="en-US" sz="1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rgbClr val="6EA6AF"/>
              </a:solidFill>
              <a:effectLs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6EA6AF"/>
                </a:solidFill>
                <a:effectLst/>
                <a:cs typeface="Arial" panose="020B0604020202020204" pitchFamily="34" charset="0"/>
              </a:rPr>
              <a:t>1. Hungarian Horntail</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4B4949"/>
                </a:solidFill>
                <a:effectLst/>
                <a:cs typeface="Arial" panose="020B0604020202020204" pitchFamily="34" charset="0"/>
              </a:rPr>
              <a:t>Average Size:</a:t>
            </a:r>
            <a:r>
              <a:rPr kumimoji="0" lang="en-US" altLang="en-US" sz="1600" b="0" i="0" u="none" strike="noStrike" cap="none" normalizeH="0" baseline="0" dirty="0">
                <a:ln>
                  <a:noFill/>
                </a:ln>
                <a:solidFill>
                  <a:srgbClr val="4B4949"/>
                </a:solidFill>
                <a:effectLst/>
                <a:cs typeface="Arial" panose="020B0604020202020204" pitchFamily="34" charset="0"/>
              </a:rPr>
              <a:t> 50 ft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4B4949"/>
                </a:solidFill>
                <a:effectLst/>
                <a:cs typeface="Arial" panose="020B0604020202020204" pitchFamily="34" charset="0"/>
              </a:rPr>
              <a:t>Considered the </a:t>
            </a:r>
            <a:r>
              <a:rPr kumimoji="0" lang="en-US" altLang="en-US" sz="1600" b="0" i="0" u="sng" strike="noStrike" cap="none" normalizeH="0" baseline="0" dirty="0">
                <a:ln>
                  <a:noFill/>
                </a:ln>
                <a:solidFill>
                  <a:srgbClr val="4B4949"/>
                </a:solidFill>
                <a:effectLst/>
                <a:cs typeface="Arial" panose="020B0604020202020204" pitchFamily="34" charset="0"/>
              </a:rPr>
              <a:t>most dangerous </a:t>
            </a:r>
            <a:r>
              <a:rPr kumimoji="0" lang="en-US" altLang="en-US" sz="1600" b="0" i="0" u="none" strike="noStrike" cap="none" normalizeH="0" baseline="0" dirty="0">
                <a:ln>
                  <a:noFill/>
                </a:ln>
                <a:solidFill>
                  <a:srgbClr val="4B4949"/>
                </a:solidFill>
                <a:effectLst/>
                <a:cs typeface="Arial" panose="020B0604020202020204" pitchFamily="34" charset="0"/>
              </a:rPr>
              <a:t>of all dragon types, </a:t>
            </a:r>
            <a:r>
              <a:rPr kumimoji="0" lang="en-US" altLang="en-US" sz="1600" b="0" i="0" u="sng" strike="noStrike" cap="none" normalizeH="0" baseline="0" dirty="0">
                <a:ln>
                  <a:noFill/>
                </a:ln>
                <a:solidFill>
                  <a:srgbClr val="4B4949"/>
                </a:solidFill>
                <a:effectLst/>
                <a:cs typeface="Arial" panose="020B0604020202020204" pitchFamily="34" charset="0"/>
              </a:rPr>
              <a:t>Hungarian</a:t>
            </a:r>
            <a:r>
              <a:rPr kumimoji="0" lang="en-US" altLang="en-US" sz="1600" b="0" i="0" u="none" strike="noStrike" cap="none" normalizeH="0" baseline="0" dirty="0">
                <a:ln>
                  <a:noFill/>
                </a:ln>
                <a:solidFill>
                  <a:srgbClr val="4B4949"/>
                </a:solidFill>
                <a:effectLst/>
                <a:cs typeface="Arial" panose="020B0604020202020204" pitchFamily="34" charset="0"/>
              </a:rPr>
              <a:t> Horntails are large, territorial, </a:t>
            </a:r>
            <a:r>
              <a:rPr kumimoji="0" lang="en-US" altLang="en-US" sz="1600" b="0" i="0" u="sng" strike="noStrike" cap="none" normalizeH="0" baseline="0" dirty="0">
                <a:ln>
                  <a:noFill/>
                </a:ln>
                <a:solidFill>
                  <a:srgbClr val="4B4949"/>
                </a:solidFill>
                <a:effectLst/>
                <a:cs typeface="Arial" panose="020B0604020202020204" pitchFamily="34" charset="0"/>
              </a:rPr>
              <a:t>agile</a:t>
            </a:r>
            <a:r>
              <a:rPr kumimoji="0" lang="en-US" altLang="en-US" sz="1600" b="0" i="0" u="none" strike="noStrike" cap="none" normalizeH="0" baseline="0" dirty="0">
                <a:ln>
                  <a:noFill/>
                </a:ln>
                <a:solidFill>
                  <a:srgbClr val="4B4949"/>
                </a:solidFill>
                <a:effectLst/>
                <a:cs typeface="Arial" panose="020B0604020202020204" pitchFamily="34" charset="0"/>
              </a:rPr>
              <a:t>, and can shoot flames farther than other breeds.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4B4949"/>
                </a:solidFill>
                <a:effectLst/>
                <a:cs typeface="Arial" panose="020B0604020202020204" pitchFamily="34" charset="0"/>
              </a:rPr>
              <a:t>Harry faced one in the Triwizard Tournament, and despite his talents as a Quidditch Seeker and possession of the immensely-fast Firebolt broomstick, the Horntail nearly killed him in their aerial battle.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4B4949"/>
                </a:solidFill>
                <a:effectLst/>
                <a:cs typeface="Arial" panose="020B0604020202020204" pitchFamily="34" charset="0"/>
              </a:rPr>
              <a:t>No doubt about it—with their well-rounded abilities and </a:t>
            </a:r>
            <a:r>
              <a:rPr kumimoji="0" lang="en-US" altLang="en-US" sz="1600" b="0" i="0" u="sng" strike="noStrike" cap="none" normalizeH="0" baseline="0" dirty="0">
                <a:ln>
                  <a:noFill/>
                </a:ln>
                <a:solidFill>
                  <a:srgbClr val="4B4949"/>
                </a:solidFill>
                <a:effectLst/>
                <a:cs typeface="Arial" panose="020B0604020202020204" pitchFamily="34" charset="0"/>
              </a:rPr>
              <a:t>combative temperament</a:t>
            </a:r>
            <a:r>
              <a:rPr kumimoji="0" lang="en-US" altLang="en-US" sz="1600" b="0" i="0" u="none" strike="noStrike" cap="none" normalizeH="0" baseline="0" dirty="0">
                <a:ln>
                  <a:noFill/>
                </a:ln>
                <a:solidFill>
                  <a:srgbClr val="4B4949"/>
                </a:solidFill>
                <a:effectLst/>
                <a:cs typeface="Arial" panose="020B0604020202020204" pitchFamily="34" charset="0"/>
              </a:rPr>
              <a:t>, Horntails are the most dangerous dragons of all.</a:t>
            </a:r>
            <a:endParaRPr kumimoji="0" lang="en-US" altLang="en-US" sz="1600" b="0" i="0" u="none" strike="noStrike" cap="none" normalizeH="0" baseline="0" dirty="0">
              <a:ln>
                <a:noFill/>
              </a:ln>
              <a:solidFill>
                <a:schemeClr val="tx1"/>
              </a:solidFill>
              <a:effectLst/>
            </a:endParaRPr>
          </a:p>
        </p:txBody>
      </p:sp>
      <p:sp>
        <p:nvSpPr>
          <p:cNvPr id="6" name="Rectangle 5">
            <a:extLst>
              <a:ext uri="{FF2B5EF4-FFF2-40B4-BE49-F238E27FC236}">
                <a16:creationId xmlns:a16="http://schemas.microsoft.com/office/drawing/2014/main" id="{4682F5A8-0D2F-4D5C-AA67-243D268F272B}"/>
              </a:ext>
            </a:extLst>
          </p:cNvPr>
          <p:cNvSpPr/>
          <p:nvPr/>
        </p:nvSpPr>
        <p:spPr>
          <a:xfrm>
            <a:off x="4789762" y="677269"/>
            <a:ext cx="3717375" cy="2192908"/>
          </a:xfrm>
          <a:prstGeom prst="rect">
            <a:avLst/>
          </a:prstGeom>
        </p:spPr>
        <p:txBody>
          <a:bodyPr wrap="square">
            <a:spAutoFit/>
          </a:bodyPr>
          <a:lstStyle/>
          <a:p>
            <a:r>
              <a:rPr lang="en-US" sz="1050" dirty="0">
                <a:solidFill>
                  <a:srgbClr val="4D5156"/>
                </a:solidFill>
                <a:latin typeface="+mj-lt"/>
                <a:cs typeface="Arial" panose="020B0604020202020204" pitchFamily="34" charset="0"/>
              </a:rPr>
              <a:t>Score: </a:t>
            </a:r>
          </a:p>
          <a:p>
            <a:r>
              <a:rPr lang="en-US" sz="1050" dirty="0">
                <a:solidFill>
                  <a:srgbClr val="4D5156"/>
                </a:solidFill>
                <a:latin typeface="+mj-lt"/>
                <a:cs typeface="Arial" panose="020B0604020202020204" pitchFamily="34" charset="0"/>
              </a:rPr>
              <a:t>Q1: You have a Dragon Tattoo?  4</a:t>
            </a:r>
          </a:p>
          <a:p>
            <a:r>
              <a:rPr lang="en-US" sz="1050" dirty="0">
                <a:solidFill>
                  <a:srgbClr val="4D5156"/>
                </a:solidFill>
                <a:latin typeface="+mj-lt"/>
                <a:cs typeface="Arial" panose="020B0604020202020204" pitchFamily="34" charset="0"/>
              </a:rPr>
              <a:t>Q2: You love hunting? 5</a:t>
            </a:r>
          </a:p>
          <a:p>
            <a:r>
              <a:rPr lang="en-US" sz="1050" dirty="0">
                <a:solidFill>
                  <a:srgbClr val="4D5156"/>
                </a:solidFill>
                <a:latin typeface="+mj-lt"/>
                <a:cs typeface="Arial" panose="020B0604020202020204" pitchFamily="34" charset="0"/>
              </a:rPr>
              <a:t>Q3: What color do you prefer? 5</a:t>
            </a:r>
            <a:endParaRPr lang="en-US" sz="1050" dirty="0">
              <a:latin typeface="+mj-lt"/>
              <a:cs typeface="Arial" panose="020B0604020202020204" pitchFamily="34" charset="0"/>
            </a:endParaRPr>
          </a:p>
          <a:p>
            <a:r>
              <a:rPr lang="en-US" sz="1050" dirty="0">
                <a:latin typeface="+mj-lt"/>
                <a:cs typeface="Arial" panose="020B0604020202020204" pitchFamily="34" charset="0"/>
              </a:rPr>
              <a:t>Q4:  What superhero do you prefer?  1</a:t>
            </a:r>
          </a:p>
          <a:p>
            <a:r>
              <a:rPr lang="en-US" sz="1050" dirty="0">
                <a:latin typeface="+mj-lt"/>
                <a:cs typeface="Arial" panose="020B0604020202020204" pitchFamily="34" charset="0"/>
              </a:rPr>
              <a:t>Q5:  What would you rather do in your free time? 1</a:t>
            </a:r>
          </a:p>
          <a:p>
            <a:r>
              <a:rPr lang="en-US" sz="1050" dirty="0">
                <a:solidFill>
                  <a:srgbClr val="4D5156"/>
                </a:solidFill>
                <a:latin typeface="+mj-lt"/>
              </a:rPr>
              <a:t>Q6: What type of movie do you like to watch? 3</a:t>
            </a:r>
          </a:p>
          <a:p>
            <a:r>
              <a:rPr lang="en-US" sz="1050" dirty="0">
                <a:solidFill>
                  <a:srgbClr val="4D5156"/>
                </a:solidFill>
                <a:latin typeface="+mj-lt"/>
              </a:rPr>
              <a:t>Q7: What detective show do you prefer? 1</a:t>
            </a:r>
            <a:endParaRPr lang="en-US" sz="1050" dirty="0">
              <a:latin typeface="+mj-lt"/>
            </a:endParaRPr>
          </a:p>
          <a:p>
            <a:r>
              <a:rPr lang="en-US" sz="1050" dirty="0">
                <a:solidFill>
                  <a:srgbClr val="4D5156"/>
                </a:solidFill>
                <a:latin typeface="+mj-lt"/>
              </a:rPr>
              <a:t>Q8: What Fantasy movie would you prefer to watch? 1</a:t>
            </a:r>
            <a:endParaRPr lang="en-US" sz="1050" dirty="0">
              <a:latin typeface="+mj-lt"/>
            </a:endParaRPr>
          </a:p>
          <a:p>
            <a:r>
              <a:rPr lang="en-US" sz="1050" dirty="0">
                <a:latin typeface="+mj-lt"/>
              </a:rPr>
              <a:t>Q9:  What type of trait do you prefer?  3</a:t>
            </a:r>
          </a:p>
          <a:p>
            <a:r>
              <a:rPr lang="en-US" sz="1050" dirty="0">
                <a:latin typeface="+mj-lt"/>
              </a:rPr>
              <a:t>Q10:  Where would you prefer to live? 5</a:t>
            </a:r>
          </a:p>
          <a:p>
            <a:endParaRPr lang="en-US" sz="1050" dirty="0">
              <a:latin typeface="+mj-lt"/>
            </a:endParaRPr>
          </a:p>
          <a:p>
            <a:r>
              <a:rPr lang="en-US" sz="1050" dirty="0">
                <a:latin typeface="+mj-lt"/>
              </a:rPr>
              <a:t>Score: [3,2,2,2,2,2,3,1,5,4]</a:t>
            </a:r>
          </a:p>
        </p:txBody>
      </p:sp>
    </p:spTree>
    <p:extLst>
      <p:ext uri="{BB962C8B-B14F-4D97-AF65-F5344CB8AC3E}">
        <p14:creationId xmlns:p14="http://schemas.microsoft.com/office/powerpoint/2010/main" val="30352650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09585ED-A02A-43EF-96E4-5109AA1248EF}"/>
              </a:ext>
            </a:extLst>
          </p:cNvPr>
          <p:cNvSpPr/>
          <p:nvPr/>
        </p:nvSpPr>
        <p:spPr>
          <a:xfrm>
            <a:off x="4381500" y="351162"/>
            <a:ext cx="4839328" cy="2031325"/>
          </a:xfrm>
          <a:prstGeom prst="rect">
            <a:avLst/>
          </a:prstGeom>
        </p:spPr>
        <p:txBody>
          <a:bodyPr wrap="square">
            <a:spAutoFit/>
          </a:bodyPr>
          <a:lstStyle/>
          <a:p>
            <a:r>
              <a:rPr lang="en-US" b="1" i="0" dirty="0">
                <a:solidFill>
                  <a:srgbClr val="222222"/>
                </a:solidFill>
                <a:effectLst/>
                <a:latin typeface="Roboto"/>
              </a:rPr>
              <a:t>Smaug</a:t>
            </a:r>
            <a:r>
              <a:rPr lang="en-US" b="0" i="0" dirty="0">
                <a:solidFill>
                  <a:srgbClr val="222222"/>
                </a:solidFill>
                <a:effectLst/>
                <a:latin typeface="Roboto"/>
              </a:rPr>
              <a:t> (/</a:t>
            </a:r>
            <a:r>
              <a:rPr lang="en-US" b="0" i="0" dirty="0" err="1">
                <a:solidFill>
                  <a:srgbClr val="222222"/>
                </a:solidFill>
                <a:effectLst/>
                <a:latin typeface="Roboto"/>
              </a:rPr>
              <a:t>smaʊɡ</a:t>
            </a:r>
            <a:r>
              <a:rPr lang="en-US" b="0" i="0" dirty="0">
                <a:solidFill>
                  <a:srgbClr val="222222"/>
                </a:solidFill>
                <a:effectLst/>
                <a:latin typeface="Roboto"/>
              </a:rPr>
              <a:t>/) is a dragon and the main antagonist in J. R. R. Tolkien's 1937 novel The Hobbit, his treasure and the mountain he lives in being the goal of the quest. Powerful and fearsome, he invaded the </a:t>
            </a:r>
            <a:r>
              <a:rPr lang="en-US" b="1" i="0" dirty="0">
                <a:solidFill>
                  <a:srgbClr val="222222"/>
                </a:solidFill>
                <a:effectLst/>
                <a:latin typeface="Roboto"/>
              </a:rPr>
              <a:t>Dwarf</a:t>
            </a:r>
            <a:r>
              <a:rPr lang="en-US" b="0" i="0" dirty="0">
                <a:solidFill>
                  <a:srgbClr val="222222"/>
                </a:solidFill>
                <a:effectLst/>
                <a:latin typeface="Roboto"/>
              </a:rPr>
              <a:t> kingdom of Erebor 150 years prior to the events described in the novel.</a:t>
            </a:r>
            <a:endParaRPr lang="en-US" dirty="0"/>
          </a:p>
        </p:txBody>
      </p:sp>
      <p:pic>
        <p:nvPicPr>
          <p:cNvPr id="6" name="Picture 5">
            <a:extLst>
              <a:ext uri="{FF2B5EF4-FFF2-40B4-BE49-F238E27FC236}">
                <a16:creationId xmlns:a16="http://schemas.microsoft.com/office/drawing/2014/main" id="{5D29B059-0AAB-4D2E-9439-E3B1FEBC89DF}"/>
              </a:ext>
            </a:extLst>
          </p:cNvPr>
          <p:cNvPicPr>
            <a:picLocks noChangeAspect="1"/>
          </p:cNvPicPr>
          <p:nvPr/>
        </p:nvPicPr>
        <p:blipFill>
          <a:blip r:embed="rId2"/>
          <a:stretch>
            <a:fillRect/>
          </a:stretch>
        </p:blipFill>
        <p:spPr>
          <a:xfrm>
            <a:off x="242450" y="128004"/>
            <a:ext cx="3834250" cy="2875688"/>
          </a:xfrm>
          <a:prstGeom prst="rect">
            <a:avLst/>
          </a:prstGeom>
        </p:spPr>
      </p:pic>
      <p:sp>
        <p:nvSpPr>
          <p:cNvPr id="7" name="Rectangle 6">
            <a:extLst>
              <a:ext uri="{FF2B5EF4-FFF2-40B4-BE49-F238E27FC236}">
                <a16:creationId xmlns:a16="http://schemas.microsoft.com/office/drawing/2014/main" id="{D1311154-AFB3-4D6A-8C3D-1DF44AD7887E}"/>
              </a:ext>
            </a:extLst>
          </p:cNvPr>
          <p:cNvSpPr/>
          <p:nvPr/>
        </p:nvSpPr>
        <p:spPr>
          <a:xfrm>
            <a:off x="409575" y="5715685"/>
            <a:ext cx="6096000" cy="646331"/>
          </a:xfrm>
          <a:prstGeom prst="rect">
            <a:avLst/>
          </a:prstGeom>
        </p:spPr>
        <p:txBody>
          <a:bodyPr>
            <a:spAutoFit/>
          </a:bodyPr>
          <a:lstStyle/>
          <a:p>
            <a:r>
              <a:rPr lang="en-US" dirty="0"/>
              <a:t>https://static.turbosquid.com/Preview/001234/008/8U/smaug-hobbit-dragon-model_Z.jpg</a:t>
            </a:r>
          </a:p>
        </p:txBody>
      </p:sp>
      <p:sp>
        <p:nvSpPr>
          <p:cNvPr id="10" name="Rectangle 9">
            <a:extLst>
              <a:ext uri="{FF2B5EF4-FFF2-40B4-BE49-F238E27FC236}">
                <a16:creationId xmlns:a16="http://schemas.microsoft.com/office/drawing/2014/main" id="{A23901F3-DD8E-4502-86C4-76752824584B}"/>
              </a:ext>
            </a:extLst>
          </p:cNvPr>
          <p:cNvSpPr/>
          <p:nvPr/>
        </p:nvSpPr>
        <p:spPr>
          <a:xfrm>
            <a:off x="762628" y="3073389"/>
            <a:ext cx="3618872" cy="2631490"/>
          </a:xfrm>
          <a:prstGeom prst="rect">
            <a:avLst/>
          </a:prstGeom>
        </p:spPr>
        <p:txBody>
          <a:bodyPr wrap="square">
            <a:spAutoFit/>
          </a:bodyPr>
          <a:lstStyle/>
          <a:p>
            <a:pPr fontAlgn="base"/>
            <a:r>
              <a:rPr lang="en-US" sz="1100" b="1" i="0" dirty="0">
                <a:solidFill>
                  <a:srgbClr val="3A3A3A"/>
                </a:solidFill>
                <a:effectLst/>
                <a:latin typeface="Helvetica Neue"/>
              </a:rPr>
              <a:t>Other names</a:t>
            </a:r>
          </a:p>
          <a:p>
            <a:pPr fontAlgn="base"/>
            <a:r>
              <a:rPr lang="en-US" sz="1100" b="0" i="0" dirty="0">
                <a:solidFill>
                  <a:srgbClr val="3A3A3A"/>
                </a:solidFill>
                <a:effectLst/>
                <a:latin typeface="Helvetica Neue"/>
              </a:rPr>
              <a:t>During the conversation between Smaug and Bilbo, Bilbo calls him several names and epithets, such as </a:t>
            </a:r>
            <a:r>
              <a:rPr lang="en-US" sz="1100" b="1" i="0" dirty="0">
                <a:solidFill>
                  <a:srgbClr val="3A3A3A"/>
                </a:solidFill>
                <a:effectLst/>
                <a:latin typeface="Helvetica Neue"/>
              </a:rPr>
              <a:t>Smaug the</a:t>
            </a:r>
            <a:r>
              <a:rPr lang="en-US" sz="1100" b="0" i="0" dirty="0">
                <a:solidFill>
                  <a:srgbClr val="3A3A3A"/>
                </a:solidFill>
                <a:effectLst/>
                <a:latin typeface="Helvetica Neue"/>
              </a:rPr>
              <a:t>:</a:t>
            </a:r>
          </a:p>
          <a:p>
            <a:pPr fontAlgn="base">
              <a:buFont typeface="Arial" panose="020B0604020202020204" pitchFamily="34" charset="0"/>
              <a:buChar char="•"/>
            </a:pPr>
            <a:r>
              <a:rPr lang="en-US" sz="1100" b="1" i="0" dirty="0">
                <a:solidFill>
                  <a:srgbClr val="3A3A3A"/>
                </a:solidFill>
                <a:effectLst/>
                <a:latin typeface="Helvetica Neue"/>
              </a:rPr>
              <a:t>Golden</a:t>
            </a:r>
            <a:endParaRPr lang="en-US" sz="1100" b="0" i="0" dirty="0">
              <a:solidFill>
                <a:srgbClr val="3A3A3A"/>
              </a:solidFill>
              <a:effectLst/>
              <a:latin typeface="Helvetica Neue"/>
            </a:endParaRPr>
          </a:p>
          <a:p>
            <a:pPr fontAlgn="base">
              <a:buFont typeface="Arial" panose="020B0604020202020204" pitchFamily="34" charset="0"/>
              <a:buChar char="•"/>
            </a:pPr>
            <a:r>
              <a:rPr lang="en-US" sz="1100" b="1" i="0" dirty="0">
                <a:solidFill>
                  <a:srgbClr val="3A3A3A"/>
                </a:solidFill>
                <a:effectLst/>
                <a:latin typeface="Helvetica Neue"/>
              </a:rPr>
              <a:t>Magnificent</a:t>
            </a:r>
            <a:endParaRPr lang="en-US" sz="1100" b="0" i="0" dirty="0">
              <a:solidFill>
                <a:srgbClr val="3A3A3A"/>
              </a:solidFill>
              <a:effectLst/>
              <a:latin typeface="Helvetica Neue"/>
            </a:endParaRPr>
          </a:p>
          <a:p>
            <a:pPr fontAlgn="base">
              <a:buFont typeface="Arial" panose="020B0604020202020204" pitchFamily="34" charset="0"/>
              <a:buChar char="•"/>
            </a:pPr>
            <a:r>
              <a:rPr lang="en-US" sz="1100" b="1" i="0" dirty="0">
                <a:solidFill>
                  <a:srgbClr val="3A3A3A"/>
                </a:solidFill>
                <a:effectLst/>
                <a:latin typeface="Helvetica Neue"/>
              </a:rPr>
              <a:t>Tremendous</a:t>
            </a:r>
            <a:endParaRPr lang="en-US" sz="1100" b="0" i="0" dirty="0">
              <a:solidFill>
                <a:srgbClr val="3A3A3A"/>
              </a:solidFill>
              <a:effectLst/>
              <a:latin typeface="Helvetica Neue"/>
            </a:endParaRPr>
          </a:p>
          <a:p>
            <a:pPr fontAlgn="base">
              <a:buFont typeface="Arial" panose="020B0604020202020204" pitchFamily="34" charset="0"/>
              <a:buChar char="•"/>
            </a:pPr>
            <a:r>
              <a:rPr lang="en-US" sz="1100" b="1" i="0" dirty="0" err="1">
                <a:solidFill>
                  <a:srgbClr val="3A3A3A"/>
                </a:solidFill>
                <a:effectLst/>
                <a:latin typeface="Helvetica Neue"/>
              </a:rPr>
              <a:t>Unassessably</a:t>
            </a:r>
            <a:r>
              <a:rPr lang="en-US" sz="1100" b="1" i="0" dirty="0">
                <a:solidFill>
                  <a:srgbClr val="3A3A3A"/>
                </a:solidFill>
                <a:effectLst/>
                <a:latin typeface="Helvetica Neue"/>
              </a:rPr>
              <a:t> Wealthy</a:t>
            </a:r>
            <a:endParaRPr lang="en-US" sz="1100" b="0" i="0" dirty="0">
              <a:solidFill>
                <a:srgbClr val="3A3A3A"/>
              </a:solidFill>
              <a:effectLst/>
              <a:latin typeface="Helvetica Neue"/>
            </a:endParaRPr>
          </a:p>
          <a:p>
            <a:pPr fontAlgn="base">
              <a:buFont typeface="Arial" panose="020B0604020202020204" pitchFamily="34" charset="0"/>
              <a:buChar char="•"/>
            </a:pPr>
            <a:r>
              <a:rPr lang="en-US" sz="1100" b="1" i="0" dirty="0">
                <a:solidFill>
                  <a:srgbClr val="3A3A3A"/>
                </a:solidFill>
                <a:effectLst/>
                <a:latin typeface="Helvetica Neue"/>
              </a:rPr>
              <a:t>Mighty</a:t>
            </a:r>
            <a:endParaRPr lang="en-US" sz="1100" b="0" i="0" dirty="0">
              <a:solidFill>
                <a:srgbClr val="3A3A3A"/>
              </a:solidFill>
              <a:effectLst/>
              <a:latin typeface="Helvetica Neue"/>
            </a:endParaRPr>
          </a:p>
          <a:p>
            <a:pPr fontAlgn="base">
              <a:buFont typeface="Arial" panose="020B0604020202020204" pitchFamily="34" charset="0"/>
              <a:buChar char="•"/>
            </a:pPr>
            <a:r>
              <a:rPr lang="en-US" sz="1100" b="1" i="0" dirty="0">
                <a:solidFill>
                  <a:srgbClr val="3A3A3A"/>
                </a:solidFill>
                <a:effectLst/>
                <a:latin typeface="Helvetica Neue"/>
              </a:rPr>
              <a:t>Terrible</a:t>
            </a:r>
            <a:endParaRPr lang="en-US" sz="1100" b="0" i="0" dirty="0">
              <a:solidFill>
                <a:srgbClr val="3A3A3A"/>
              </a:solidFill>
              <a:effectLst/>
              <a:latin typeface="Helvetica Neue"/>
            </a:endParaRPr>
          </a:p>
          <a:p>
            <a:pPr fontAlgn="base">
              <a:buFont typeface="Arial" panose="020B0604020202020204" pitchFamily="34" charset="0"/>
              <a:buChar char="•"/>
            </a:pPr>
            <a:r>
              <a:rPr lang="en-US" sz="1100" b="1" i="0" dirty="0">
                <a:solidFill>
                  <a:srgbClr val="3A3A3A"/>
                </a:solidFill>
                <a:effectLst/>
                <a:latin typeface="Helvetica Neue"/>
              </a:rPr>
              <a:t>Stupendous</a:t>
            </a:r>
            <a:endParaRPr lang="en-US" sz="1100" b="0" i="0" dirty="0">
              <a:solidFill>
                <a:srgbClr val="3A3A3A"/>
              </a:solidFill>
              <a:effectLst/>
              <a:latin typeface="Helvetica Neue"/>
            </a:endParaRPr>
          </a:p>
          <a:p>
            <a:pPr fontAlgn="base">
              <a:buFont typeface="Arial" panose="020B0604020202020204" pitchFamily="34" charset="0"/>
              <a:buChar char="•"/>
            </a:pPr>
            <a:r>
              <a:rPr lang="en-US" sz="1100" b="1" i="0" dirty="0">
                <a:solidFill>
                  <a:srgbClr val="3A3A3A"/>
                </a:solidFill>
                <a:effectLst/>
                <a:latin typeface="Helvetica Neue"/>
              </a:rPr>
              <a:t>Tyrannical</a:t>
            </a:r>
            <a:endParaRPr lang="en-US" sz="1100" b="0" i="0" dirty="0">
              <a:solidFill>
                <a:srgbClr val="3A3A3A"/>
              </a:solidFill>
              <a:effectLst/>
              <a:latin typeface="Helvetica Neue"/>
            </a:endParaRPr>
          </a:p>
          <a:p>
            <a:pPr fontAlgn="base">
              <a:buFont typeface="Arial" panose="020B0604020202020204" pitchFamily="34" charset="0"/>
              <a:buChar char="•"/>
            </a:pPr>
            <a:r>
              <a:rPr lang="en-US" sz="1100" b="1" i="0" dirty="0">
                <a:solidFill>
                  <a:srgbClr val="3A3A3A"/>
                </a:solidFill>
                <a:effectLst/>
                <a:latin typeface="Helvetica Neue"/>
              </a:rPr>
              <a:t>Impenetrable</a:t>
            </a:r>
            <a:endParaRPr lang="en-US" sz="1100" b="0" i="0" dirty="0">
              <a:solidFill>
                <a:srgbClr val="3A3A3A"/>
              </a:solidFill>
              <a:effectLst/>
              <a:latin typeface="Helvetica Neue"/>
            </a:endParaRPr>
          </a:p>
          <a:p>
            <a:pPr fontAlgn="base">
              <a:buFont typeface="Arial" panose="020B0604020202020204" pitchFamily="34" charset="0"/>
              <a:buChar char="•"/>
            </a:pPr>
            <a:r>
              <a:rPr lang="en-US" sz="1100" b="1" i="0" dirty="0" err="1">
                <a:solidFill>
                  <a:srgbClr val="3A3A3A"/>
                </a:solidFill>
                <a:effectLst/>
                <a:latin typeface="Helvetica Neue"/>
              </a:rPr>
              <a:t>Chiefest</a:t>
            </a:r>
            <a:r>
              <a:rPr lang="en-US" sz="1100" b="1" i="0" dirty="0">
                <a:solidFill>
                  <a:srgbClr val="3A3A3A"/>
                </a:solidFill>
                <a:effectLst/>
                <a:latin typeface="Helvetica Neue"/>
              </a:rPr>
              <a:t> and Greatest of Calamities</a:t>
            </a:r>
            <a:endParaRPr lang="en-US" sz="1100" b="0" i="0" dirty="0">
              <a:solidFill>
                <a:srgbClr val="3A3A3A"/>
              </a:solidFill>
              <a:effectLst/>
              <a:latin typeface="Helvetica Neue"/>
            </a:endParaRPr>
          </a:p>
          <a:p>
            <a:pPr fontAlgn="base">
              <a:buFont typeface="Arial" panose="020B0604020202020204" pitchFamily="34" charset="0"/>
              <a:buChar char="•"/>
            </a:pPr>
            <a:r>
              <a:rPr lang="en-US" sz="1100" b="1" i="0" dirty="0">
                <a:solidFill>
                  <a:srgbClr val="3A3A3A"/>
                </a:solidFill>
                <a:effectLst/>
                <a:latin typeface="Helvetica Neue"/>
              </a:rPr>
              <a:t>Your Magnificence</a:t>
            </a:r>
            <a:endParaRPr lang="en-US" sz="1100" b="0" i="0" dirty="0">
              <a:solidFill>
                <a:srgbClr val="3A3A3A"/>
              </a:solidFill>
              <a:effectLst/>
              <a:latin typeface="Helvetica Neue"/>
            </a:endParaRPr>
          </a:p>
        </p:txBody>
      </p:sp>
      <p:sp>
        <p:nvSpPr>
          <p:cNvPr id="11" name="Rectangle 10">
            <a:extLst>
              <a:ext uri="{FF2B5EF4-FFF2-40B4-BE49-F238E27FC236}">
                <a16:creationId xmlns:a16="http://schemas.microsoft.com/office/drawing/2014/main" id="{A58A6E3B-BB41-4B73-884B-9475B5A28A8E}"/>
              </a:ext>
            </a:extLst>
          </p:cNvPr>
          <p:cNvSpPr/>
          <p:nvPr/>
        </p:nvSpPr>
        <p:spPr>
          <a:xfrm>
            <a:off x="3904622" y="4844844"/>
            <a:ext cx="6096000" cy="646331"/>
          </a:xfrm>
          <a:prstGeom prst="rect">
            <a:avLst/>
          </a:prstGeom>
        </p:spPr>
        <p:txBody>
          <a:bodyPr>
            <a:spAutoFit/>
          </a:bodyPr>
          <a:lstStyle/>
          <a:p>
            <a:r>
              <a:rPr lang="en-US" b="0" i="0" dirty="0">
                <a:solidFill>
                  <a:srgbClr val="3A3A3A"/>
                </a:solidFill>
                <a:effectLst/>
                <a:latin typeface="Helvetica Neue"/>
              </a:rPr>
              <a:t> Smaug's monstrous appearance also belied keen senses and a dangerously sharp mind.</a:t>
            </a:r>
            <a:endParaRPr lang="en-US" dirty="0"/>
          </a:p>
        </p:txBody>
      </p:sp>
      <p:sp>
        <p:nvSpPr>
          <p:cNvPr id="12" name="Rectangle 11">
            <a:extLst>
              <a:ext uri="{FF2B5EF4-FFF2-40B4-BE49-F238E27FC236}">
                <a16:creationId xmlns:a16="http://schemas.microsoft.com/office/drawing/2014/main" id="{F989BC0B-CE8D-45B4-887B-C0C2D74639DB}"/>
              </a:ext>
            </a:extLst>
          </p:cNvPr>
          <p:cNvSpPr/>
          <p:nvPr/>
        </p:nvSpPr>
        <p:spPr>
          <a:xfrm>
            <a:off x="628022" y="6291538"/>
            <a:ext cx="6096000" cy="3323987"/>
          </a:xfrm>
          <a:prstGeom prst="rect">
            <a:avLst/>
          </a:prstGeom>
        </p:spPr>
        <p:txBody>
          <a:bodyPr>
            <a:spAutoFit/>
          </a:bodyPr>
          <a:lstStyle/>
          <a:p>
            <a:pPr fontAlgn="base"/>
            <a:r>
              <a:rPr lang="en-US" sz="1050" b="1" i="0" dirty="0">
                <a:solidFill>
                  <a:srgbClr val="3A3A3A"/>
                </a:solidFill>
                <a:effectLst/>
                <a:latin typeface="Helvetica Neue"/>
              </a:rPr>
              <a:t>Personality</a:t>
            </a:r>
          </a:p>
          <a:p>
            <a:pPr fontAlgn="base"/>
            <a:r>
              <a:rPr lang="en-US" sz="1050" b="0" i="0" dirty="0">
                <a:solidFill>
                  <a:srgbClr val="3A3A3A"/>
                </a:solidFill>
                <a:effectLst/>
                <a:latin typeface="Helvetica Neue"/>
              </a:rPr>
              <a:t>Smaug is portrayed as being psychopathic, extremely sadistic, confident, violent, cruel, arrogant, intelligent and greedy, possessing an unquenchable desire for gold. His most distinguishing characteristic (aside from his greed) is his arrogance, as Smaug proudly boasts of his superiority and impregnability to Bilbo during their encounter. However, this proves to be his downfall, as he unwittingly reveals the weak spot in his chest to Bilbo when showing the Hobbit how he had willfully coated his underbelly in treasure to protect it.</a:t>
            </a:r>
          </a:p>
          <a:p>
            <a:pPr fontAlgn="base"/>
            <a:r>
              <a:rPr lang="en-US" sz="1050" b="0" i="0" dirty="0">
                <a:solidFill>
                  <a:srgbClr val="3A3A3A"/>
                </a:solidFill>
                <a:effectLst/>
                <a:latin typeface="Helvetica Neue"/>
              </a:rPr>
              <a:t>Smaug seems primarily motivated by personal greed rather than a desire to do evil, and does not seem to serve any allegiance other than his own. While he does ruthlessly destroy Dale and lays waste to the Dwarves of the Lonely Mountain during his attack on the Lonely Mountain, once he has assumed dominion of the region he seems content to allow the rest of Middle Earth to go about its business, so long as he or his treasure remains undisturbed; although this could be because he feels that the people living in the region have nothing he wants. Highly intelligent, Smaug appears to possess a rather sardonic sense of humor, darkly mocking Bilbo while they converse within the Lonely Mountain's treasure chamber. Smaug seems to despise the Dwarves, considering them to be weak and pathetic creatures far beneath him, making unfavorable comments about </a:t>
            </a:r>
            <a:r>
              <a:rPr lang="en-US" sz="1050" b="0" i="0" u="none" strike="noStrike" dirty="0" err="1">
                <a:solidFill>
                  <a:srgbClr val="0148C2"/>
                </a:solidFill>
                <a:effectLst/>
                <a:latin typeface="Helvetica Neue"/>
                <a:hlinkClick r:id="rId3" tooltip="Thror"/>
              </a:rPr>
              <a:t>Thror</a:t>
            </a:r>
            <a:r>
              <a:rPr lang="en-US" sz="1050" b="0" i="0" dirty="0">
                <a:solidFill>
                  <a:srgbClr val="3A3A3A"/>
                </a:solidFill>
                <a:effectLst/>
                <a:latin typeface="Helvetica Neue"/>
              </a:rPr>
              <a:t> and showing no remorse over his slaughter of their kind and claiming of their kingdom. While conversing with Bilbo, Smaug is also able to quickly surmise the reason for Bilbo's presence in Erebor, and also correctly deduces that the Dwarves received aid from the men of </a:t>
            </a:r>
            <a:r>
              <a:rPr lang="en-US" sz="1050" b="0" i="0" dirty="0" err="1">
                <a:solidFill>
                  <a:srgbClr val="3A3A3A"/>
                </a:solidFill>
                <a:effectLst/>
                <a:latin typeface="Helvetica Neue"/>
              </a:rPr>
              <a:t>Esgaroth</a:t>
            </a:r>
            <a:r>
              <a:rPr lang="en-US" sz="1050" b="0" i="0" dirty="0">
                <a:solidFill>
                  <a:srgbClr val="3A3A3A"/>
                </a:solidFill>
                <a:effectLst/>
                <a:latin typeface="Helvetica Neue"/>
              </a:rPr>
              <a:t> in reaching the mountain.</a:t>
            </a:r>
          </a:p>
        </p:txBody>
      </p:sp>
      <p:sp>
        <p:nvSpPr>
          <p:cNvPr id="9" name="Rectangle 8">
            <a:extLst>
              <a:ext uri="{FF2B5EF4-FFF2-40B4-BE49-F238E27FC236}">
                <a16:creationId xmlns:a16="http://schemas.microsoft.com/office/drawing/2014/main" id="{E89363A6-D42E-42C5-8645-6BA89BA89990}"/>
              </a:ext>
            </a:extLst>
          </p:cNvPr>
          <p:cNvSpPr/>
          <p:nvPr/>
        </p:nvSpPr>
        <p:spPr>
          <a:xfrm>
            <a:off x="4942476" y="2484274"/>
            <a:ext cx="3717375" cy="2192908"/>
          </a:xfrm>
          <a:prstGeom prst="rect">
            <a:avLst/>
          </a:prstGeom>
        </p:spPr>
        <p:txBody>
          <a:bodyPr wrap="square">
            <a:spAutoFit/>
          </a:bodyPr>
          <a:lstStyle/>
          <a:p>
            <a:r>
              <a:rPr lang="en-US" sz="1050" dirty="0">
                <a:solidFill>
                  <a:srgbClr val="4D5156"/>
                </a:solidFill>
                <a:latin typeface="+mj-lt"/>
                <a:cs typeface="Arial" panose="020B0604020202020204" pitchFamily="34" charset="0"/>
              </a:rPr>
              <a:t>Score: </a:t>
            </a:r>
          </a:p>
          <a:p>
            <a:r>
              <a:rPr lang="en-US" sz="1050" dirty="0">
                <a:solidFill>
                  <a:srgbClr val="4D5156"/>
                </a:solidFill>
                <a:latin typeface="+mj-lt"/>
                <a:cs typeface="Arial" panose="020B0604020202020204" pitchFamily="34" charset="0"/>
              </a:rPr>
              <a:t>Q1: You have a Dragon Tattoo?  5</a:t>
            </a:r>
          </a:p>
          <a:p>
            <a:r>
              <a:rPr lang="en-US" sz="1050" dirty="0">
                <a:solidFill>
                  <a:srgbClr val="4D5156"/>
                </a:solidFill>
                <a:latin typeface="+mj-lt"/>
                <a:cs typeface="Arial" panose="020B0604020202020204" pitchFamily="34" charset="0"/>
              </a:rPr>
              <a:t>Q2: You love hunting? 5</a:t>
            </a:r>
          </a:p>
          <a:p>
            <a:r>
              <a:rPr lang="en-US" sz="1050" dirty="0">
                <a:solidFill>
                  <a:srgbClr val="4D5156"/>
                </a:solidFill>
                <a:latin typeface="+mj-lt"/>
                <a:cs typeface="Arial" panose="020B0604020202020204" pitchFamily="34" charset="0"/>
              </a:rPr>
              <a:t>Q3: What color do you prefer? 5</a:t>
            </a:r>
            <a:endParaRPr lang="en-US" sz="1050" dirty="0">
              <a:latin typeface="+mj-lt"/>
              <a:cs typeface="Arial" panose="020B0604020202020204" pitchFamily="34" charset="0"/>
            </a:endParaRPr>
          </a:p>
          <a:p>
            <a:r>
              <a:rPr lang="en-US" sz="1050" dirty="0">
                <a:latin typeface="+mj-lt"/>
                <a:cs typeface="Arial" panose="020B0604020202020204" pitchFamily="34" charset="0"/>
              </a:rPr>
              <a:t>Q4:  What superhero do you prefer?  5</a:t>
            </a:r>
          </a:p>
          <a:p>
            <a:r>
              <a:rPr lang="en-US" sz="1050" dirty="0">
                <a:latin typeface="+mj-lt"/>
                <a:cs typeface="Arial" panose="020B0604020202020204" pitchFamily="34" charset="0"/>
              </a:rPr>
              <a:t>Q5:  What would you rather do in your free time? 5</a:t>
            </a:r>
          </a:p>
          <a:p>
            <a:r>
              <a:rPr lang="en-US" sz="1050" dirty="0">
                <a:solidFill>
                  <a:srgbClr val="4D5156"/>
                </a:solidFill>
                <a:latin typeface="+mj-lt"/>
              </a:rPr>
              <a:t>Q6: What type of movie do you like to watch? 2</a:t>
            </a:r>
          </a:p>
          <a:p>
            <a:r>
              <a:rPr lang="en-US" sz="1050" dirty="0">
                <a:solidFill>
                  <a:srgbClr val="4D5156"/>
                </a:solidFill>
                <a:latin typeface="+mj-lt"/>
              </a:rPr>
              <a:t>Q7: What detective show do you prefer? 4</a:t>
            </a:r>
            <a:endParaRPr lang="en-US" sz="1050" dirty="0">
              <a:latin typeface="+mj-lt"/>
            </a:endParaRPr>
          </a:p>
          <a:p>
            <a:r>
              <a:rPr lang="en-US" sz="1050" dirty="0">
                <a:solidFill>
                  <a:srgbClr val="4D5156"/>
                </a:solidFill>
                <a:latin typeface="+mj-lt"/>
              </a:rPr>
              <a:t>Q8: What Fantasy movie would you prefer to watch? 2 </a:t>
            </a:r>
            <a:endParaRPr lang="en-US" sz="1050" dirty="0">
              <a:latin typeface="+mj-lt"/>
            </a:endParaRPr>
          </a:p>
          <a:p>
            <a:r>
              <a:rPr lang="en-US" sz="1050" dirty="0">
                <a:latin typeface="+mj-lt"/>
              </a:rPr>
              <a:t>Q9:  What type of trait do you prefer?  2</a:t>
            </a:r>
          </a:p>
          <a:p>
            <a:r>
              <a:rPr lang="en-US" sz="1050" dirty="0">
                <a:latin typeface="+mj-lt"/>
              </a:rPr>
              <a:t>Q10:  Where would you prefer to live? 3</a:t>
            </a:r>
          </a:p>
          <a:p>
            <a:endParaRPr lang="en-US" sz="1050" dirty="0">
              <a:latin typeface="+mj-lt"/>
            </a:endParaRPr>
          </a:p>
          <a:p>
            <a:r>
              <a:rPr lang="en-US" sz="1050" dirty="0">
                <a:latin typeface="+mj-lt"/>
              </a:rPr>
              <a:t>Score: [5,5,5,5,5,2,4,2,3]</a:t>
            </a:r>
          </a:p>
        </p:txBody>
      </p:sp>
    </p:spTree>
    <p:extLst>
      <p:ext uri="{BB962C8B-B14F-4D97-AF65-F5344CB8AC3E}">
        <p14:creationId xmlns:p14="http://schemas.microsoft.com/office/powerpoint/2010/main" val="39229663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D wallpaper: Movie, How to Train Your Dragon 2, Toothless (How to ...">
            <a:extLst>
              <a:ext uri="{FF2B5EF4-FFF2-40B4-BE49-F238E27FC236}">
                <a16:creationId xmlns:a16="http://schemas.microsoft.com/office/drawing/2014/main" id="{09000338-A441-4651-965B-49DEC4D8C4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9739" y="600688"/>
            <a:ext cx="3442893" cy="1938992"/>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701301BC-7DD8-456D-B7FD-AFBCFC0FC6D9}"/>
              </a:ext>
            </a:extLst>
          </p:cNvPr>
          <p:cNvSpPr/>
          <p:nvPr/>
        </p:nvSpPr>
        <p:spPr>
          <a:xfrm>
            <a:off x="4094964" y="600688"/>
            <a:ext cx="1720078" cy="1938992"/>
          </a:xfrm>
          <a:prstGeom prst="rect">
            <a:avLst/>
          </a:prstGeom>
        </p:spPr>
        <p:txBody>
          <a:bodyPr wrap="square">
            <a:spAutoFit/>
          </a:bodyPr>
          <a:lstStyle/>
          <a:p>
            <a:r>
              <a:rPr lang="en-US" sz="1000" dirty="0"/>
              <a:t>https://www.google.com/url?sa=i&amp;url=https%3A%2F%2Fwww.wallpaperflare.com%2Fmovie-how-to-train-your-dragon-2-toothless-how-to-train-your-dragon-wallpaper-bnhn&amp;psig=AOvVaw0hwJs9lThPLP3ZZwSOTbv1&amp;ust=1587908619777000&amp;source=images&amp;cd=vfe&amp;ved=0CA0QjhxqFwoTCODohdnbg-kCFQAAAAAdAAAAABAD</a:t>
            </a:r>
          </a:p>
        </p:txBody>
      </p:sp>
      <p:sp>
        <p:nvSpPr>
          <p:cNvPr id="5" name="Rectangle 4">
            <a:extLst>
              <a:ext uri="{FF2B5EF4-FFF2-40B4-BE49-F238E27FC236}">
                <a16:creationId xmlns:a16="http://schemas.microsoft.com/office/drawing/2014/main" id="{5FCC33A9-F355-4F51-9CEC-73EDA2752495}"/>
              </a:ext>
            </a:extLst>
          </p:cNvPr>
          <p:cNvSpPr/>
          <p:nvPr/>
        </p:nvSpPr>
        <p:spPr>
          <a:xfrm>
            <a:off x="294489" y="3171824"/>
            <a:ext cx="5124450" cy="3162404"/>
          </a:xfrm>
          <a:prstGeom prst="rect">
            <a:avLst/>
          </a:prstGeom>
        </p:spPr>
        <p:txBody>
          <a:bodyPr wrap="square">
            <a:spAutoFit/>
          </a:bodyPr>
          <a:lstStyle/>
          <a:p>
            <a:r>
              <a:rPr lang="en-US" sz="1050" b="0" i="0" dirty="0">
                <a:solidFill>
                  <a:srgbClr val="3A3A3A"/>
                </a:solidFill>
                <a:effectLst/>
                <a:latin typeface="Helvetica Neue"/>
              </a:rPr>
              <a:t>The </a:t>
            </a:r>
            <a:r>
              <a:rPr lang="en-US" sz="1050" b="1" i="0" dirty="0">
                <a:solidFill>
                  <a:srgbClr val="3A3A3A"/>
                </a:solidFill>
                <a:effectLst/>
                <a:latin typeface="Helvetica Neue"/>
              </a:rPr>
              <a:t>Night Fury</a:t>
            </a:r>
            <a:r>
              <a:rPr lang="en-US" sz="1050" b="0" i="0" dirty="0">
                <a:solidFill>
                  <a:srgbClr val="3A3A3A"/>
                </a:solidFill>
                <a:effectLst/>
                <a:latin typeface="Helvetica Neue"/>
              </a:rPr>
              <a:t> is a dragon species from How to train your dragon with only a single remaining specimen, a male called </a:t>
            </a:r>
            <a:r>
              <a:rPr lang="en-US" sz="1050" b="0" i="0" u="none" strike="noStrike" dirty="0">
                <a:solidFill>
                  <a:srgbClr val="0148C2"/>
                </a:solidFill>
                <a:effectLst/>
                <a:latin typeface="Helvetica Neue"/>
                <a:hlinkClick r:id="rId3" tooltip="Toothless"/>
              </a:rPr>
              <a:t>Toothless</a:t>
            </a:r>
            <a:r>
              <a:rPr lang="en-US" sz="1050" b="0" i="0" dirty="0">
                <a:solidFill>
                  <a:srgbClr val="3A3A3A"/>
                </a:solidFill>
                <a:effectLst/>
                <a:latin typeface="Helvetica Neue"/>
              </a:rPr>
              <a:t>. Night Furies are extremely rare creatures. </a:t>
            </a:r>
          </a:p>
          <a:p>
            <a:endParaRPr lang="en-US" sz="1050" dirty="0">
              <a:solidFill>
                <a:srgbClr val="3A3A3A"/>
              </a:solidFill>
              <a:latin typeface="Helvetica Neue"/>
            </a:endParaRPr>
          </a:p>
          <a:p>
            <a:r>
              <a:rPr lang="en-US" sz="1050" b="0" i="0" dirty="0">
                <a:solidFill>
                  <a:srgbClr val="3A3A3A"/>
                </a:solidFill>
                <a:effectLst/>
                <a:latin typeface="Helvetica Neue"/>
              </a:rPr>
              <a:t>They are very</a:t>
            </a:r>
            <a:r>
              <a:rPr lang="en-US" sz="1050" b="0" i="0" dirty="0">
                <a:solidFill>
                  <a:srgbClr val="FF0000"/>
                </a:solidFill>
                <a:effectLst/>
                <a:latin typeface="Helvetica Neue"/>
              </a:rPr>
              <a:t> stealthy and intelligent </a:t>
            </a:r>
            <a:r>
              <a:rPr lang="en-US" sz="1050" b="0" i="0" dirty="0">
                <a:solidFill>
                  <a:srgbClr val="3A3A3A"/>
                </a:solidFill>
                <a:effectLst/>
                <a:latin typeface="Helvetica Neue"/>
              </a:rPr>
              <a:t>and can become very dangerous if a person was to approach it at a close distance. </a:t>
            </a:r>
          </a:p>
          <a:p>
            <a:endParaRPr lang="en-US" sz="1050" dirty="0">
              <a:solidFill>
                <a:srgbClr val="3A3A3A"/>
              </a:solidFill>
              <a:latin typeface="Helvetica Neue"/>
            </a:endParaRPr>
          </a:p>
          <a:p>
            <a:r>
              <a:rPr lang="en-US" sz="1050" b="0" i="0" dirty="0">
                <a:solidFill>
                  <a:srgbClr val="3A3A3A"/>
                </a:solidFill>
                <a:effectLst/>
                <a:latin typeface="Helvetica Neue"/>
              </a:rPr>
              <a:t>The Unholy Offspring of Lightning and Death Itself, this dragon is one of the rarest and most powerful dragons in existence. </a:t>
            </a:r>
          </a:p>
          <a:p>
            <a:endParaRPr lang="en-US" sz="1050" dirty="0">
              <a:solidFill>
                <a:srgbClr val="3A3A3A"/>
              </a:solidFill>
              <a:latin typeface="Helvetica Neue"/>
            </a:endParaRPr>
          </a:p>
          <a:p>
            <a:r>
              <a:rPr lang="en-US" sz="1050" b="0" i="0" dirty="0">
                <a:solidFill>
                  <a:srgbClr val="3A3A3A"/>
                </a:solidFill>
                <a:effectLst/>
                <a:latin typeface="Helvetica Neue"/>
              </a:rPr>
              <a:t>It is also an extremely intelligent dragon, hiding in the night while preparing to dive-bomb its victims and is a member of the Strike Class. One thing that seems to be unique to this dragon is the ability to retract its teeth into its gums, making it appear toothless. Although it is a smaller dragon with a length of 20 feet and a wingspan of 50 feet, do not be fooled. This dragon is not to be engaged in combat. </a:t>
            </a:r>
            <a:r>
              <a:rPr lang="en-US" sz="1050" b="0" i="0" dirty="0">
                <a:solidFill>
                  <a:srgbClr val="FF0000"/>
                </a:solidFill>
                <a:effectLst/>
                <a:latin typeface="Helvetica Neue"/>
              </a:rPr>
              <a:t>Your only chance is instead to hide and pray that it does not find you. </a:t>
            </a:r>
            <a:r>
              <a:rPr lang="en-US" sz="1050" b="0" i="0" dirty="0">
                <a:solidFill>
                  <a:srgbClr val="3A3A3A"/>
                </a:solidFill>
                <a:effectLst/>
                <a:latin typeface="Helvetica Neue"/>
              </a:rPr>
              <a:t>Night Furies are also the rarest of all dragons; They have been hunted by the dreaded Viking warlord </a:t>
            </a:r>
            <a:r>
              <a:rPr lang="en-US" sz="1050" b="0" i="0" dirty="0" err="1">
                <a:solidFill>
                  <a:srgbClr val="3A3A3A"/>
                </a:solidFill>
                <a:effectLst/>
                <a:latin typeface="Helvetica Neue"/>
              </a:rPr>
              <a:t>Grimmel</a:t>
            </a:r>
            <a:r>
              <a:rPr lang="en-US" sz="1050" b="0" i="0" dirty="0">
                <a:solidFill>
                  <a:srgbClr val="3A3A3A"/>
                </a:solidFill>
                <a:effectLst/>
                <a:latin typeface="Helvetica Neue"/>
              </a:rPr>
              <a:t> the Grisly to near-extinction. Only Toothless remains the last of his kind. However the Hidden World might still have more Night Furies in hiding.</a:t>
            </a:r>
            <a:endParaRPr lang="en-US" sz="1050" dirty="0"/>
          </a:p>
        </p:txBody>
      </p:sp>
      <p:sp>
        <p:nvSpPr>
          <p:cNvPr id="6" name="Rectangle 5">
            <a:extLst>
              <a:ext uri="{FF2B5EF4-FFF2-40B4-BE49-F238E27FC236}">
                <a16:creationId xmlns:a16="http://schemas.microsoft.com/office/drawing/2014/main" id="{94D594C6-6252-4B78-A831-8DE667E16CAF}"/>
              </a:ext>
            </a:extLst>
          </p:cNvPr>
          <p:cNvSpPr/>
          <p:nvPr/>
        </p:nvSpPr>
        <p:spPr>
          <a:xfrm>
            <a:off x="5815042" y="2560118"/>
            <a:ext cx="3717375" cy="2192908"/>
          </a:xfrm>
          <a:prstGeom prst="rect">
            <a:avLst/>
          </a:prstGeom>
        </p:spPr>
        <p:txBody>
          <a:bodyPr wrap="square">
            <a:spAutoFit/>
          </a:bodyPr>
          <a:lstStyle/>
          <a:p>
            <a:r>
              <a:rPr lang="en-US" sz="1050" dirty="0">
                <a:solidFill>
                  <a:srgbClr val="4D5156"/>
                </a:solidFill>
                <a:latin typeface="+mj-lt"/>
                <a:cs typeface="Arial" panose="020B0604020202020204" pitchFamily="34" charset="0"/>
              </a:rPr>
              <a:t>Score: </a:t>
            </a:r>
          </a:p>
          <a:p>
            <a:r>
              <a:rPr lang="en-US" sz="1050" dirty="0">
                <a:solidFill>
                  <a:srgbClr val="4D5156"/>
                </a:solidFill>
                <a:latin typeface="+mj-lt"/>
                <a:cs typeface="Arial" panose="020B0604020202020204" pitchFamily="34" charset="0"/>
              </a:rPr>
              <a:t>Q1: You have a Dragon Tattoo? 2</a:t>
            </a:r>
          </a:p>
          <a:p>
            <a:r>
              <a:rPr lang="en-US" sz="1050" dirty="0">
                <a:solidFill>
                  <a:srgbClr val="4D5156"/>
                </a:solidFill>
                <a:latin typeface="+mj-lt"/>
                <a:cs typeface="Arial" panose="020B0604020202020204" pitchFamily="34" charset="0"/>
              </a:rPr>
              <a:t>Q2: You love hunting? 2</a:t>
            </a:r>
          </a:p>
          <a:p>
            <a:r>
              <a:rPr lang="en-US" sz="1050" dirty="0">
                <a:solidFill>
                  <a:srgbClr val="4D5156"/>
                </a:solidFill>
                <a:latin typeface="+mj-lt"/>
                <a:cs typeface="Arial" panose="020B0604020202020204" pitchFamily="34" charset="0"/>
              </a:rPr>
              <a:t>Q3: What color do you prefer? 1</a:t>
            </a:r>
            <a:endParaRPr lang="en-US" sz="1050" dirty="0">
              <a:latin typeface="+mj-lt"/>
              <a:cs typeface="Arial" panose="020B0604020202020204" pitchFamily="34" charset="0"/>
            </a:endParaRPr>
          </a:p>
          <a:p>
            <a:r>
              <a:rPr lang="en-US" sz="1050" dirty="0">
                <a:latin typeface="+mj-lt"/>
                <a:cs typeface="Arial" panose="020B0604020202020204" pitchFamily="34" charset="0"/>
              </a:rPr>
              <a:t>Q4:  What superhero do you prefer?  2</a:t>
            </a:r>
          </a:p>
          <a:p>
            <a:r>
              <a:rPr lang="en-US" sz="1050" dirty="0">
                <a:latin typeface="+mj-lt"/>
                <a:cs typeface="Arial" panose="020B0604020202020204" pitchFamily="34" charset="0"/>
              </a:rPr>
              <a:t>Q5:  What would you rather do in your free time? 3</a:t>
            </a:r>
          </a:p>
          <a:p>
            <a:r>
              <a:rPr lang="en-US" sz="1050" dirty="0">
                <a:solidFill>
                  <a:srgbClr val="4D5156"/>
                </a:solidFill>
                <a:latin typeface="+mj-lt"/>
              </a:rPr>
              <a:t>Q6: What type of movie do you like to watch? 5</a:t>
            </a:r>
          </a:p>
          <a:p>
            <a:r>
              <a:rPr lang="en-US" sz="1050" dirty="0">
                <a:solidFill>
                  <a:srgbClr val="4D5156"/>
                </a:solidFill>
                <a:latin typeface="+mj-lt"/>
              </a:rPr>
              <a:t>Q7: What detective show do you prefer? 4</a:t>
            </a:r>
            <a:endParaRPr lang="en-US" sz="1050" dirty="0">
              <a:latin typeface="+mj-lt"/>
            </a:endParaRPr>
          </a:p>
          <a:p>
            <a:r>
              <a:rPr lang="en-US" sz="1050" dirty="0">
                <a:solidFill>
                  <a:srgbClr val="4D5156"/>
                </a:solidFill>
                <a:latin typeface="+mj-lt"/>
              </a:rPr>
              <a:t>Q8: What Fantasy movie would you prefer to watch? 5</a:t>
            </a:r>
            <a:endParaRPr lang="en-US" sz="1050" dirty="0">
              <a:latin typeface="+mj-lt"/>
            </a:endParaRPr>
          </a:p>
          <a:p>
            <a:r>
              <a:rPr lang="en-US" sz="1050" dirty="0">
                <a:latin typeface="+mj-lt"/>
              </a:rPr>
              <a:t>Q9:  What type of trait do you prefer?  1</a:t>
            </a:r>
          </a:p>
          <a:p>
            <a:r>
              <a:rPr lang="en-US" sz="1050" dirty="0">
                <a:latin typeface="+mj-lt"/>
              </a:rPr>
              <a:t>Q10:  Where would you prefer to live? 5</a:t>
            </a:r>
          </a:p>
          <a:p>
            <a:endParaRPr lang="en-US" sz="1050" dirty="0">
              <a:latin typeface="+mj-lt"/>
            </a:endParaRPr>
          </a:p>
          <a:p>
            <a:r>
              <a:rPr lang="en-US" sz="1050" dirty="0">
                <a:latin typeface="+mj-lt"/>
              </a:rPr>
              <a:t>Score: [2,2,1,2,3,5,4,5,1,5]</a:t>
            </a:r>
          </a:p>
        </p:txBody>
      </p:sp>
    </p:spTree>
    <p:extLst>
      <p:ext uri="{BB962C8B-B14F-4D97-AF65-F5344CB8AC3E}">
        <p14:creationId xmlns:p14="http://schemas.microsoft.com/office/powerpoint/2010/main" val="14032822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D1D7568-D10B-4965-9F85-A5DB9F0CB007}"/>
              </a:ext>
            </a:extLst>
          </p:cNvPr>
          <p:cNvPicPr>
            <a:picLocks noChangeAspect="1"/>
          </p:cNvPicPr>
          <p:nvPr/>
        </p:nvPicPr>
        <p:blipFill rotWithShape="1">
          <a:blip r:embed="rId2"/>
          <a:srcRect l="47803" t="18838" r="10413" b="14985"/>
          <a:stretch/>
        </p:blipFill>
        <p:spPr>
          <a:xfrm>
            <a:off x="3234290" y="310390"/>
            <a:ext cx="809204" cy="1233183"/>
          </a:xfrm>
          <a:prstGeom prst="rect">
            <a:avLst/>
          </a:prstGeom>
        </p:spPr>
      </p:pic>
      <p:sp>
        <p:nvSpPr>
          <p:cNvPr id="3" name="Rectangle 2">
            <a:extLst>
              <a:ext uri="{FF2B5EF4-FFF2-40B4-BE49-F238E27FC236}">
                <a16:creationId xmlns:a16="http://schemas.microsoft.com/office/drawing/2014/main" id="{11D9DBC4-010E-4CF3-95EB-4F0F4148CDE7}"/>
              </a:ext>
            </a:extLst>
          </p:cNvPr>
          <p:cNvSpPr/>
          <p:nvPr/>
        </p:nvSpPr>
        <p:spPr>
          <a:xfrm>
            <a:off x="3099200" y="1543573"/>
            <a:ext cx="1079383" cy="1631216"/>
          </a:xfrm>
          <a:prstGeom prst="rect">
            <a:avLst/>
          </a:prstGeom>
        </p:spPr>
        <p:txBody>
          <a:bodyPr wrap="square">
            <a:spAutoFit/>
          </a:bodyPr>
          <a:lstStyle/>
          <a:p>
            <a:r>
              <a:rPr lang="en-US" sz="1000" dirty="0">
                <a:hlinkClick r:id="rId3"/>
              </a:rPr>
              <a:t>https://vegalleries.com/art/murakami-wolf/5092/puff-the-magic-dragon-1978-1982/puff-the-magic-dragon-model-cel-id-novpuff17446</a:t>
            </a:r>
            <a:endParaRPr lang="en-US" sz="1000" dirty="0"/>
          </a:p>
        </p:txBody>
      </p:sp>
      <p:sp>
        <p:nvSpPr>
          <p:cNvPr id="5" name="Rectangle 4">
            <a:extLst>
              <a:ext uri="{FF2B5EF4-FFF2-40B4-BE49-F238E27FC236}">
                <a16:creationId xmlns:a16="http://schemas.microsoft.com/office/drawing/2014/main" id="{17F99119-9CF5-44F9-B783-B345EDEC81EE}"/>
              </a:ext>
            </a:extLst>
          </p:cNvPr>
          <p:cNvSpPr/>
          <p:nvPr/>
        </p:nvSpPr>
        <p:spPr>
          <a:xfrm>
            <a:off x="0" y="3174789"/>
            <a:ext cx="6096000" cy="1477328"/>
          </a:xfrm>
          <a:prstGeom prst="rect">
            <a:avLst/>
          </a:prstGeom>
        </p:spPr>
        <p:txBody>
          <a:bodyPr>
            <a:spAutoFit/>
          </a:bodyPr>
          <a:lstStyle/>
          <a:p>
            <a:r>
              <a:rPr lang="en-US" dirty="0"/>
              <a:t>The lyrics tell a story of the ageless dragon Puff and his playmate, Jackie Paper, a little boy who grows up and loses interest in the imaginary adventures of childhood and leaves Puff to be with himself. The story of the song takes place "by the sea" in the fictional land of "</a:t>
            </a:r>
            <a:r>
              <a:rPr lang="en-US" dirty="0" err="1"/>
              <a:t>Honalee</a:t>
            </a:r>
            <a:r>
              <a:rPr lang="en-US" dirty="0"/>
              <a:t>".</a:t>
            </a:r>
          </a:p>
        </p:txBody>
      </p:sp>
      <p:sp>
        <p:nvSpPr>
          <p:cNvPr id="6" name="Rectangle 5">
            <a:extLst>
              <a:ext uri="{FF2B5EF4-FFF2-40B4-BE49-F238E27FC236}">
                <a16:creationId xmlns:a16="http://schemas.microsoft.com/office/drawing/2014/main" id="{F725CC96-9685-4646-B153-86DE269CB3E0}"/>
              </a:ext>
            </a:extLst>
          </p:cNvPr>
          <p:cNvSpPr/>
          <p:nvPr/>
        </p:nvSpPr>
        <p:spPr>
          <a:xfrm>
            <a:off x="1685925" y="4652117"/>
            <a:ext cx="6096000" cy="3139321"/>
          </a:xfrm>
          <a:prstGeom prst="rect">
            <a:avLst/>
          </a:prstGeom>
        </p:spPr>
        <p:txBody>
          <a:bodyPr>
            <a:spAutoFit/>
          </a:bodyPr>
          <a:lstStyle/>
          <a:p>
            <a:r>
              <a:rPr lang="en-US" b="0" i="0" dirty="0">
                <a:solidFill>
                  <a:srgbClr val="222222"/>
                </a:solidFill>
                <a:effectLst/>
                <a:latin typeface="Arial" panose="020B0604020202020204" pitchFamily="34" charset="0"/>
              </a:rPr>
              <a:t>The authors of the song have repeatedly rejected this interpretation and have strongly and consistently denied that they intended any references to </a:t>
            </a:r>
            <a:r>
              <a:rPr lang="en-US" b="0" i="0" u="none" strike="noStrike" dirty="0">
                <a:solidFill>
                  <a:srgbClr val="0B0080"/>
                </a:solidFill>
                <a:effectLst/>
                <a:latin typeface="Arial" panose="020B0604020202020204" pitchFamily="34" charset="0"/>
                <a:hlinkClick r:id="rId4" tooltip="Psychoactive drug"/>
              </a:rPr>
              <a:t>drug use</a:t>
            </a:r>
            <a:r>
              <a:rPr lang="en-US" b="0" i="0" dirty="0">
                <a:solidFill>
                  <a:srgbClr val="222222"/>
                </a:solidFill>
                <a:effectLst/>
                <a:latin typeface="Arial" panose="020B0604020202020204" pitchFamily="34" charset="0"/>
              </a:rPr>
              <a:t>.</a:t>
            </a:r>
            <a:r>
              <a:rPr lang="en-US" b="0" i="0" u="none" strike="noStrike" baseline="30000" dirty="0">
                <a:solidFill>
                  <a:srgbClr val="0B0080"/>
                </a:solidFill>
                <a:effectLst/>
                <a:latin typeface="Arial" panose="020B0604020202020204" pitchFamily="34" charset="0"/>
                <a:hlinkClick r:id="rId5"/>
              </a:rPr>
              <a:t>[10]</a:t>
            </a:r>
            <a:r>
              <a:rPr lang="en-US" b="0" i="0" dirty="0">
                <a:solidFill>
                  <a:srgbClr val="222222"/>
                </a:solidFill>
                <a:effectLst/>
                <a:latin typeface="Arial" panose="020B0604020202020204" pitchFamily="34" charset="0"/>
              </a:rPr>
              <a:t> Both Lipton and Yarrow have stated "Puff the Magic Dragon is not about drugs."</a:t>
            </a:r>
            <a:r>
              <a:rPr lang="en-US" b="0" i="0" u="none" strike="noStrike" baseline="30000" dirty="0">
                <a:solidFill>
                  <a:srgbClr val="0B0080"/>
                </a:solidFill>
                <a:effectLst/>
                <a:latin typeface="Arial" panose="020B0604020202020204" pitchFamily="34" charset="0"/>
                <a:hlinkClick r:id="rId6"/>
              </a:rPr>
              <a:t>[11]</a:t>
            </a:r>
            <a:r>
              <a:rPr lang="en-US" b="0" i="0" dirty="0">
                <a:solidFill>
                  <a:srgbClr val="222222"/>
                </a:solidFill>
                <a:effectLst/>
                <a:latin typeface="Arial" panose="020B0604020202020204" pitchFamily="34" charset="0"/>
              </a:rPr>
              <a:t> Yarrow has frequently explained that the song is about the hardships of growing older and has no relationship to drug-taking.</a:t>
            </a:r>
            <a:r>
              <a:rPr lang="en-US" b="0" i="0" u="none" strike="noStrike" baseline="30000" dirty="0">
                <a:solidFill>
                  <a:srgbClr val="0B0080"/>
                </a:solidFill>
                <a:effectLst/>
                <a:latin typeface="Arial" panose="020B0604020202020204" pitchFamily="34" charset="0"/>
                <a:hlinkClick r:id="rId7"/>
              </a:rPr>
              <a:t>[12]</a:t>
            </a:r>
            <a:r>
              <a:rPr lang="en-US" b="0" i="0" u="none" strike="noStrike" baseline="30000" dirty="0">
                <a:solidFill>
                  <a:srgbClr val="0B0080"/>
                </a:solidFill>
                <a:effectLst/>
                <a:latin typeface="Arial" panose="020B0604020202020204" pitchFamily="34" charset="0"/>
                <a:hlinkClick r:id="rId8"/>
              </a:rPr>
              <a:t>[13]</a:t>
            </a:r>
            <a:r>
              <a:rPr lang="en-US" b="0" i="0" dirty="0">
                <a:solidFill>
                  <a:srgbClr val="222222"/>
                </a:solidFill>
                <a:effectLst/>
                <a:latin typeface="Arial" panose="020B0604020202020204" pitchFamily="34" charset="0"/>
              </a:rPr>
              <a:t> He has also said of the song that it "never had any meaning other than the obvious one" and is about the "loss of innocence in children",</a:t>
            </a:r>
            <a:r>
              <a:rPr lang="en-US" b="0" i="0" u="none" strike="noStrike" baseline="30000" dirty="0">
                <a:solidFill>
                  <a:srgbClr val="0B0080"/>
                </a:solidFill>
                <a:effectLst/>
                <a:latin typeface="Arial" panose="020B0604020202020204" pitchFamily="34" charset="0"/>
                <a:hlinkClick r:id="rId9"/>
              </a:rPr>
              <a:t>[14]</a:t>
            </a:r>
            <a:r>
              <a:rPr lang="en-US" b="0" i="0" dirty="0">
                <a:solidFill>
                  <a:srgbClr val="222222"/>
                </a:solidFill>
                <a:effectLst/>
                <a:latin typeface="Arial" panose="020B0604020202020204" pitchFamily="34" charset="0"/>
              </a:rPr>
              <a:t> and dismissed the suggestion of association with drugs as "sloppy research".</a:t>
            </a:r>
            <a:r>
              <a:rPr lang="en-US" b="0" i="0" u="none" strike="noStrike" baseline="30000" dirty="0">
                <a:solidFill>
                  <a:srgbClr val="0B0080"/>
                </a:solidFill>
                <a:effectLst/>
                <a:latin typeface="Arial" panose="020B0604020202020204" pitchFamily="34" charset="0"/>
                <a:hlinkClick r:id="rId10"/>
              </a:rPr>
              <a:t>[15]</a:t>
            </a:r>
            <a:endParaRPr lang="en-US" dirty="0"/>
          </a:p>
        </p:txBody>
      </p:sp>
      <p:sp>
        <p:nvSpPr>
          <p:cNvPr id="7" name="Rectangle 6">
            <a:extLst>
              <a:ext uri="{FF2B5EF4-FFF2-40B4-BE49-F238E27FC236}">
                <a16:creationId xmlns:a16="http://schemas.microsoft.com/office/drawing/2014/main" id="{21DA7AE3-8CB9-4277-A8E8-3F029E9894F4}"/>
              </a:ext>
            </a:extLst>
          </p:cNvPr>
          <p:cNvSpPr/>
          <p:nvPr/>
        </p:nvSpPr>
        <p:spPr>
          <a:xfrm>
            <a:off x="4614892" y="447119"/>
            <a:ext cx="3717375" cy="2192908"/>
          </a:xfrm>
          <a:prstGeom prst="rect">
            <a:avLst/>
          </a:prstGeom>
        </p:spPr>
        <p:txBody>
          <a:bodyPr wrap="square">
            <a:spAutoFit/>
          </a:bodyPr>
          <a:lstStyle/>
          <a:p>
            <a:r>
              <a:rPr lang="en-US" sz="1050" dirty="0">
                <a:solidFill>
                  <a:srgbClr val="4D5156"/>
                </a:solidFill>
                <a:latin typeface="+mj-lt"/>
                <a:cs typeface="Arial" panose="020B0604020202020204" pitchFamily="34" charset="0"/>
              </a:rPr>
              <a:t>Score: </a:t>
            </a:r>
          </a:p>
          <a:p>
            <a:r>
              <a:rPr lang="en-US" sz="1050" dirty="0">
                <a:solidFill>
                  <a:srgbClr val="4D5156"/>
                </a:solidFill>
                <a:latin typeface="+mj-lt"/>
                <a:cs typeface="Arial" panose="020B0604020202020204" pitchFamily="34" charset="0"/>
              </a:rPr>
              <a:t>Q1: You have a Dragon Tattoo? 1</a:t>
            </a:r>
          </a:p>
          <a:p>
            <a:r>
              <a:rPr lang="en-US" sz="1050" dirty="0">
                <a:solidFill>
                  <a:srgbClr val="4D5156"/>
                </a:solidFill>
                <a:latin typeface="+mj-lt"/>
                <a:cs typeface="Arial" panose="020B0604020202020204" pitchFamily="34" charset="0"/>
              </a:rPr>
              <a:t>Q2: You love hunting? 1</a:t>
            </a:r>
          </a:p>
          <a:p>
            <a:r>
              <a:rPr lang="en-US" sz="1050" dirty="0">
                <a:solidFill>
                  <a:srgbClr val="4D5156"/>
                </a:solidFill>
                <a:latin typeface="+mj-lt"/>
                <a:cs typeface="Arial" panose="020B0604020202020204" pitchFamily="34" charset="0"/>
              </a:rPr>
              <a:t>Q3: What color do you prefer? 2</a:t>
            </a:r>
            <a:endParaRPr lang="en-US" sz="1050" dirty="0">
              <a:latin typeface="+mj-lt"/>
              <a:cs typeface="Arial" panose="020B0604020202020204" pitchFamily="34" charset="0"/>
            </a:endParaRPr>
          </a:p>
          <a:p>
            <a:r>
              <a:rPr lang="en-US" sz="1050" dirty="0">
                <a:latin typeface="+mj-lt"/>
                <a:cs typeface="Arial" panose="020B0604020202020204" pitchFamily="34" charset="0"/>
              </a:rPr>
              <a:t>Q4:  What superhero do you prefer?  3</a:t>
            </a:r>
          </a:p>
          <a:p>
            <a:r>
              <a:rPr lang="en-US" sz="1050" dirty="0">
                <a:latin typeface="+mj-lt"/>
                <a:cs typeface="Arial" panose="020B0604020202020204" pitchFamily="34" charset="0"/>
              </a:rPr>
              <a:t>Q5:  What would you rather do in your free time? 3</a:t>
            </a:r>
          </a:p>
          <a:p>
            <a:r>
              <a:rPr lang="en-US" sz="1050" dirty="0">
                <a:solidFill>
                  <a:srgbClr val="4D5156"/>
                </a:solidFill>
                <a:latin typeface="+mj-lt"/>
              </a:rPr>
              <a:t>Q6: What type of movie do you like to watch? 4</a:t>
            </a:r>
          </a:p>
          <a:p>
            <a:r>
              <a:rPr lang="en-US" sz="1050" dirty="0">
                <a:solidFill>
                  <a:srgbClr val="4D5156"/>
                </a:solidFill>
                <a:latin typeface="+mj-lt"/>
              </a:rPr>
              <a:t>Q7: What detective show do you prefer? 2</a:t>
            </a:r>
            <a:endParaRPr lang="en-US" sz="1050" dirty="0">
              <a:latin typeface="+mj-lt"/>
            </a:endParaRPr>
          </a:p>
          <a:p>
            <a:r>
              <a:rPr lang="en-US" sz="1050" dirty="0">
                <a:solidFill>
                  <a:srgbClr val="4D5156"/>
                </a:solidFill>
                <a:latin typeface="+mj-lt"/>
              </a:rPr>
              <a:t>Q8: What Fantasy movie would you prefer to watch? 4</a:t>
            </a:r>
            <a:endParaRPr lang="en-US" sz="1050" dirty="0">
              <a:latin typeface="+mj-lt"/>
            </a:endParaRPr>
          </a:p>
          <a:p>
            <a:r>
              <a:rPr lang="en-US" sz="1050" dirty="0">
                <a:latin typeface="+mj-lt"/>
              </a:rPr>
              <a:t>Q9:  What type of trait do you prefer?  5</a:t>
            </a:r>
          </a:p>
          <a:p>
            <a:r>
              <a:rPr lang="en-US" sz="1050" dirty="0">
                <a:latin typeface="+mj-lt"/>
              </a:rPr>
              <a:t>Q10:  Where would you prefer to live? 3</a:t>
            </a:r>
          </a:p>
          <a:p>
            <a:endParaRPr lang="en-US" sz="1050" dirty="0">
              <a:latin typeface="+mj-lt"/>
            </a:endParaRPr>
          </a:p>
          <a:p>
            <a:r>
              <a:rPr lang="en-US" sz="1050" dirty="0">
                <a:latin typeface="+mj-lt"/>
              </a:rPr>
              <a:t>Score: [1,1,2,3,3,4,2,4,5,3]</a:t>
            </a:r>
          </a:p>
        </p:txBody>
      </p:sp>
    </p:spTree>
    <p:extLst>
      <p:ext uri="{BB962C8B-B14F-4D97-AF65-F5344CB8AC3E}">
        <p14:creationId xmlns:p14="http://schemas.microsoft.com/office/powerpoint/2010/main" val="30620194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736</TotalTime>
  <Words>1902</Words>
  <Application>Microsoft Office PowerPoint</Application>
  <PresentationFormat>Widescreen</PresentationFormat>
  <Paragraphs>395</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Arial</vt:lpstr>
      <vt:lpstr>Calibri</vt:lpstr>
      <vt:lpstr>Calibri Light</vt:lpstr>
      <vt:lpstr>Helvetica Neue</vt:lpstr>
      <vt:lpstr>Roboto</vt:lpstr>
      <vt:lpstr>Sofia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Kamy Leeret</dc:creator>
  <cp:lastModifiedBy>Kamy Leeret</cp:lastModifiedBy>
  <cp:revision>40</cp:revision>
  <dcterms:created xsi:type="dcterms:W3CDTF">2020-04-25T13:30:03Z</dcterms:created>
  <dcterms:modified xsi:type="dcterms:W3CDTF">2020-04-27T17:38:50Z</dcterms:modified>
</cp:coreProperties>
</file>

<file path=docProps/thumbnail.jpeg>
</file>